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43"/>
  </p:notesMasterIdLst>
  <p:sldIdLst>
    <p:sldId id="834" r:id="rId5"/>
    <p:sldId id="839" r:id="rId6"/>
    <p:sldId id="846" r:id="rId7"/>
    <p:sldId id="276" r:id="rId8"/>
    <p:sldId id="836" r:id="rId9"/>
    <p:sldId id="258" r:id="rId10"/>
    <p:sldId id="260" r:id="rId11"/>
    <p:sldId id="261" r:id="rId12"/>
    <p:sldId id="850" r:id="rId13"/>
    <p:sldId id="843" r:id="rId14"/>
    <p:sldId id="268" r:id="rId15"/>
    <p:sldId id="830" r:id="rId16"/>
    <p:sldId id="257" r:id="rId17"/>
    <p:sldId id="805" r:id="rId18"/>
    <p:sldId id="840" r:id="rId19"/>
    <p:sldId id="817" r:id="rId20"/>
    <p:sldId id="818" r:id="rId21"/>
    <p:sldId id="820" r:id="rId22"/>
    <p:sldId id="819" r:id="rId23"/>
    <p:sldId id="265" r:id="rId24"/>
    <p:sldId id="841" r:id="rId25"/>
    <p:sldId id="736" r:id="rId26"/>
    <p:sldId id="802" r:id="rId27"/>
    <p:sldId id="827" r:id="rId28"/>
    <p:sldId id="847" r:id="rId29"/>
    <p:sldId id="844" r:id="rId30"/>
    <p:sldId id="838" r:id="rId31"/>
    <p:sldId id="825" r:id="rId32"/>
    <p:sldId id="289" r:id="rId33"/>
    <p:sldId id="845" r:id="rId34"/>
    <p:sldId id="290" r:id="rId35"/>
    <p:sldId id="291" r:id="rId36"/>
    <p:sldId id="292" r:id="rId37"/>
    <p:sldId id="848" r:id="rId38"/>
    <p:sldId id="849" r:id="rId39"/>
    <p:sldId id="833" r:id="rId40"/>
    <p:sldId id="826" r:id="rId41"/>
    <p:sldId id="842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2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570"/>
    <a:srgbClr val="2D873C"/>
    <a:srgbClr val="ADD141"/>
    <a:srgbClr val="A1D4D3"/>
    <a:srgbClr val="CCD7DD"/>
    <a:srgbClr val="207FC2"/>
    <a:srgbClr val="0B3F66"/>
    <a:srgbClr val="50B671"/>
    <a:srgbClr val="F6A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45"/>
    <p:restoredTop sz="94582"/>
  </p:normalViewPr>
  <p:slideViewPr>
    <p:cSldViewPr snapToGrid="0">
      <p:cViewPr varScale="1">
        <p:scale>
          <a:sx n="78" d="100"/>
          <a:sy n="78" d="100"/>
        </p:scale>
        <p:origin x="696" y="62"/>
      </p:cViewPr>
      <p:guideLst>
        <p:guide orient="horz" pos="132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F3C7E-DBA1-44EB-B45F-6FBE2CE09BC9}" type="datetimeFigureOut">
              <a:rPr lang="en-CA" smtClean="0"/>
              <a:t>2024-09-22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EB1789-988C-4371-BE14-9B046B95F1B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92194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>
          <a:extLst>
            <a:ext uri="{FF2B5EF4-FFF2-40B4-BE49-F238E27FC236}">
              <a16:creationId xmlns:a16="http://schemas.microsoft.com/office/drawing/2014/main" id="{FED442DE-5000-5E87-F7FD-4B9EF093A2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>
            <a:extLst>
              <a:ext uri="{FF2B5EF4-FFF2-40B4-BE49-F238E27FC236}">
                <a16:creationId xmlns:a16="http://schemas.microsoft.com/office/drawing/2014/main" id="{4146A296-5546-C7AE-A3A6-78087834BF2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5" name="Google Shape;125;p4:notes">
            <a:extLst>
              <a:ext uri="{FF2B5EF4-FFF2-40B4-BE49-F238E27FC236}">
                <a16:creationId xmlns:a16="http://schemas.microsoft.com/office/drawing/2014/main" id="{47FB33F7-2E9A-0756-BB9F-BB468BDC7E7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93659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534368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B1789-988C-4371-BE14-9B046B95F1B6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320963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B1789-988C-4371-BE14-9B046B95F1B6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68639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B1789-988C-4371-BE14-9B046B95F1B6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3843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B1789-988C-4371-BE14-9B046B95F1B6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49421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B1789-988C-4371-BE14-9B046B95F1B6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1878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25" name="Google Shape;1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19380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25" name="Google Shape;1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24308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25" name="Google Shape;1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5" name="Google Shape;1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108701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850244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97847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29266-5267-BA34-5CAB-3CDED410EA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CB095A-3298-5AEB-EBF9-A82624783D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59FD12-58CC-5613-F416-BCAA1835F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ED7F-7E0B-44FD-BC02-0D534FF99DA6}" type="datetimeFigureOut">
              <a:rPr lang="en-IN" smtClean="0"/>
              <a:pPr/>
              <a:t>22-09-2024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D89305-C94C-BB15-3CA6-5122AD4F5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40AA6-ED97-BF5D-A660-DDA67F70E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11A47-A541-4AE1-BC88-9A1169D159A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52512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B07F8-3D8C-8279-6B92-AB9B3566E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0A24A-C118-0EFB-99B2-76CF0BD708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3952FD-EFBD-8D5F-85DA-8E83C9854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ED7F-7E0B-44FD-BC02-0D534FF99DA6}" type="datetimeFigureOut">
              <a:rPr lang="en-IN" smtClean="0"/>
              <a:pPr/>
              <a:t>22-09-2024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DF628-C65F-9873-EFD8-88A0C39B2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1AC0A-9B9F-3365-3C58-D11FB2CC3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11A47-A541-4AE1-BC88-9A1169D159A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91586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D630D6-412C-DDA4-77B2-21B17A51CB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8688BF-E737-0874-5FD6-F266993B2C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8BE1B-B4CB-03BA-F9D6-1CBF2C065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ED7F-7E0B-44FD-BC02-0D534FF99DA6}" type="datetimeFigureOut">
              <a:rPr lang="en-IN" smtClean="0"/>
              <a:pPr/>
              <a:t>22-09-2024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90EE9B-7423-A1B2-6494-4A4F54AE3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BAE3CF-DC79-1FC3-378B-D0191B143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11A47-A541-4AE1-BC88-9A1169D159A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84331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2E4A0-82F5-15F1-7019-38C9D1A3A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58D34-0AED-E869-E7C6-4D52C81383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5DD6C-7E9D-12C4-94F5-692D0F0F5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ED7F-7E0B-44FD-BC02-0D534FF99DA6}" type="datetimeFigureOut">
              <a:rPr lang="en-IN" smtClean="0"/>
              <a:pPr/>
              <a:t>22-09-2024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03DBB4-C58B-0DF0-372B-905ABA8B3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BBB21-A531-F0A5-241E-822CD7502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11A47-A541-4AE1-BC88-9A1169D159A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8328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34710-6C66-4C91-5517-AC0DFA480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8D72C8-EFE2-0A46-3184-288123B7D4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ED585-3E05-8540-0FAA-980DA8EFA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ED7F-7E0B-44FD-BC02-0D534FF99DA6}" type="datetimeFigureOut">
              <a:rPr lang="en-IN" smtClean="0"/>
              <a:pPr/>
              <a:t>22-09-2024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726864-1A5A-20B0-344F-254154294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E057B-C025-666E-58A8-2004E9937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11A47-A541-4AE1-BC88-9A1169D159A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0608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7C68F-DCA8-701F-BC8D-13B55D55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B5F0A-5006-C843-53A3-BECAA04F88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3E0A41-4F10-AF71-D69A-75A95797F1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385110-7CD9-BFAB-A155-6F447EF58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ED7F-7E0B-44FD-BC02-0D534FF99DA6}" type="datetimeFigureOut">
              <a:rPr lang="en-IN" smtClean="0"/>
              <a:pPr/>
              <a:t>22-09-2024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42B41-D6BB-F04F-0E97-40BD4C898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5A8622-5BE6-3C57-E370-FD08BB6DA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11A47-A541-4AE1-BC88-9A1169D159A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51286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EFB1C-2E08-20E3-4C1E-88F08A532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4382E6-5DD0-0911-5610-A6390807C7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4E5A83-3FDE-147E-6450-092B4E7AE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D345F8-D37B-DE3C-0214-DED59F68E0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DEF5B2-7257-A7C6-49E1-7FED6E0BE5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CD17D2-7B71-C9F2-8B6F-4C109D57F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ED7F-7E0B-44FD-BC02-0D534FF99DA6}" type="datetimeFigureOut">
              <a:rPr lang="en-IN" smtClean="0"/>
              <a:pPr/>
              <a:t>22-09-2024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B65B7E-6DE3-8376-7CEF-E3B79FD6E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EB1179-CDD2-553E-F8D9-A4DB93939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11A47-A541-4AE1-BC88-9A1169D159A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90999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108FB-6CCD-CB4A-0474-C26B2BAAC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D0C030-C810-10F8-2684-ACA57A31B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ED7F-7E0B-44FD-BC02-0D534FF99DA6}" type="datetimeFigureOut">
              <a:rPr lang="en-IN" smtClean="0"/>
              <a:pPr/>
              <a:t>22-09-2024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66A478-8419-C651-FDE7-1FA6AAFA1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30A209-E2F1-FC5B-8EF4-660FB7667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11A47-A541-4AE1-BC88-9A1169D159A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61685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DD241F-B109-481A-DA8F-97DE1056C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ED7F-7E0B-44FD-BC02-0D534FF99DA6}" type="datetimeFigureOut">
              <a:rPr lang="en-IN" smtClean="0"/>
              <a:pPr/>
              <a:t>22-09-2024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1092C9-1BFF-F4DD-7EEB-DE461A164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750FE-D554-073E-3441-C28BC3E2D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11A47-A541-4AE1-BC88-9A1169D159A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11426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D7621-B19E-012D-7760-D30120B17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E2DBD1-79A0-5B1C-BFD7-ECC4BF07D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76BFED-4CB4-D92A-9346-81F1AAD7E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125E39-6041-519F-1157-E041421CE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ED7F-7E0B-44FD-BC02-0D534FF99DA6}" type="datetimeFigureOut">
              <a:rPr lang="en-IN" smtClean="0"/>
              <a:pPr/>
              <a:t>22-09-2024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2B8F57-8653-6AB4-2125-7AEA7884F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FFB286-CFD0-72C4-1422-1B1184C0E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11A47-A541-4AE1-BC88-9A1169D159A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49389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071A2-7FDF-AE78-D12F-628EC4431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E7ACE0-59EF-47FA-E9E7-D45FF1B35A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3AD056-C962-6272-2741-E46FADC297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DB4BB1-E3E1-3DB7-7C05-56867E402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ED7F-7E0B-44FD-BC02-0D534FF99DA6}" type="datetimeFigureOut">
              <a:rPr lang="en-IN" smtClean="0"/>
              <a:pPr/>
              <a:t>22-09-2024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940057-682F-1127-A905-6437AA32C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2126CA-B3FF-33EB-2432-101066695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11A47-A541-4AE1-BC88-9A1169D159A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12615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208FDD-B723-D800-0E5E-75D17013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5387A-2199-D6EF-CEB9-3642C15085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ECEC5-FEC4-AC00-8D51-9A7D192EBF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4ED7F-7E0B-44FD-BC02-0D534FF99DA6}" type="datetimeFigureOut">
              <a:rPr lang="en-IN" smtClean="0"/>
              <a:pPr/>
              <a:t>22-09-2024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56435-A8C4-461F-11D3-E08F8793F3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6A8531-10C7-E7D8-A02E-B47B1F1094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11A47-A541-4AE1-BC88-9A1169D159A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43249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emf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8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0.png"/><Relationship Id="rId18" Type="http://schemas.openxmlformats.org/officeDocument/2006/relationships/image" Target="../media/image65.png"/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12" Type="http://schemas.openxmlformats.org/officeDocument/2006/relationships/image" Target="../media/image59.png"/><Relationship Id="rId17" Type="http://schemas.openxmlformats.org/officeDocument/2006/relationships/image" Target="../media/image64.jpeg"/><Relationship Id="rId2" Type="http://schemas.openxmlformats.org/officeDocument/2006/relationships/image" Target="../media/image50.jpeg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11" Type="http://schemas.openxmlformats.org/officeDocument/2006/relationships/image" Target="../media/image58.jpeg"/><Relationship Id="rId5" Type="http://schemas.openxmlformats.org/officeDocument/2006/relationships/image" Target="../media/image53.jpeg"/><Relationship Id="rId15" Type="http://schemas.openxmlformats.org/officeDocument/2006/relationships/image" Target="../media/image62.png"/><Relationship Id="rId10" Type="http://schemas.openxmlformats.org/officeDocument/2006/relationships/image" Target="../media/image57.emf"/><Relationship Id="rId4" Type="http://schemas.openxmlformats.org/officeDocument/2006/relationships/image" Target="../media/image52.png"/><Relationship Id="rId9" Type="http://schemas.openxmlformats.org/officeDocument/2006/relationships/oleObject" Target="../embeddings/oleObject1.bin"/><Relationship Id="rId1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emf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5.emf"/><Relationship Id="rId3" Type="http://schemas.openxmlformats.org/officeDocument/2006/relationships/image" Target="../media/image78.jpeg"/><Relationship Id="rId7" Type="http://schemas.openxmlformats.org/officeDocument/2006/relationships/image" Target="../media/image26.jpe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79.png"/><Relationship Id="rId5" Type="http://schemas.openxmlformats.org/officeDocument/2006/relationships/image" Target="../media/image24.png"/><Relationship Id="rId10" Type="http://schemas.openxmlformats.org/officeDocument/2006/relationships/image" Target="../media/image29.jpe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9.jpeg"/><Relationship Id="rId7" Type="http://schemas.openxmlformats.org/officeDocument/2006/relationships/image" Target="../media/image21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0.jpe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6764108-4E78-1B11-6031-2D5F43E631B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9027" y="-16019"/>
            <a:ext cx="7633405" cy="4613401"/>
          </a:xfrm>
          <a:prstGeom prst="rect">
            <a:avLst/>
          </a:prstGeom>
        </p:spPr>
      </p:pic>
      <p:sp>
        <p:nvSpPr>
          <p:cNvPr id="22" name="Google Shape;128;p16">
            <a:extLst>
              <a:ext uri="{FF2B5EF4-FFF2-40B4-BE49-F238E27FC236}">
                <a16:creationId xmlns:a16="http://schemas.microsoft.com/office/drawing/2014/main" id="{2EBB5F57-83EC-A0AF-3C8E-6E561BD242EE}"/>
              </a:ext>
            </a:extLst>
          </p:cNvPr>
          <p:cNvSpPr/>
          <p:nvPr/>
        </p:nvSpPr>
        <p:spPr>
          <a:xfrm>
            <a:off x="-16176" y="0"/>
            <a:ext cx="5607506" cy="6874017"/>
          </a:xfrm>
          <a:custGeom>
            <a:avLst/>
            <a:gdLst/>
            <a:ahLst/>
            <a:cxnLst/>
            <a:rect l="l" t="t" r="r" b="b"/>
            <a:pathLst>
              <a:path w="18288000" h="523875" extrusionOk="0">
                <a:moveTo>
                  <a:pt x="0" y="0"/>
                </a:moveTo>
                <a:lnTo>
                  <a:pt x="18288000" y="0"/>
                </a:lnTo>
                <a:lnTo>
                  <a:pt x="18288000" y="523875"/>
                </a:lnTo>
                <a:lnTo>
                  <a:pt x="0" y="523875"/>
                </a:lnTo>
                <a:lnTo>
                  <a:pt x="0" y="0"/>
                </a:lnTo>
                <a:close/>
              </a:path>
            </a:pathLst>
          </a:custGeom>
          <a:solidFill>
            <a:srgbClr val="ADD141"/>
          </a:solidFill>
          <a:ln>
            <a:noFill/>
          </a:ln>
        </p:spPr>
        <p:txBody>
          <a:bodyPr/>
          <a:lstStyle/>
          <a:p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1" name="Picture 2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FEA9AF5-B97E-814E-519B-87D8BDDB69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48205" y="426705"/>
            <a:ext cx="9285270" cy="5441050"/>
          </a:xfrm>
          <a:prstGeom prst="rect">
            <a:avLst/>
          </a:prstGeom>
        </p:spPr>
      </p:pic>
      <p:pic>
        <p:nvPicPr>
          <p:cNvPr id="6" name="Content Placeholder 4" descr="A green and yellow text on a black background&#10;&#10;Description automatically generated">
            <a:extLst>
              <a:ext uri="{FF2B5EF4-FFF2-40B4-BE49-F238E27FC236}">
                <a16:creationId xmlns:a16="http://schemas.microsoft.com/office/drawing/2014/main" id="{89E22402-2BBC-232B-5C26-06349A57907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1555" y="5166943"/>
            <a:ext cx="2748509" cy="1055509"/>
          </a:xfrm>
          <a:prstGeom prst="rect">
            <a:avLst/>
          </a:prstGeom>
        </p:spPr>
      </p:pic>
      <p:pic>
        <p:nvPicPr>
          <p:cNvPr id="5" name="Picture 4" descr="A picture containing screenshot, graphics, design&#10;&#10;Description automatically generated">
            <a:extLst>
              <a:ext uri="{FF2B5EF4-FFF2-40B4-BE49-F238E27FC236}">
                <a16:creationId xmlns:a16="http://schemas.microsoft.com/office/drawing/2014/main" id="{E66C2E22-A868-52D6-EE46-1B521029DC5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5333114"/>
            <a:ext cx="2558455" cy="7566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FE9F040-38B8-4AE4-57E9-05E1838386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981" y="788638"/>
            <a:ext cx="5079117" cy="50791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CF6A0A-F035-EED7-1B6B-FBC76176BF83}"/>
              </a:ext>
            </a:extLst>
          </p:cNvPr>
          <p:cNvSpPr txBox="1"/>
          <p:nvPr/>
        </p:nvSpPr>
        <p:spPr>
          <a:xfrm>
            <a:off x="0" y="2436002"/>
            <a:ext cx="55892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 Call to Collaborate</a:t>
            </a:r>
          </a:p>
        </p:txBody>
      </p:sp>
    </p:spTree>
    <p:extLst>
      <p:ext uri="{BB962C8B-B14F-4D97-AF65-F5344CB8AC3E}">
        <p14:creationId xmlns:p14="http://schemas.microsoft.com/office/powerpoint/2010/main" val="338844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EBDAC8-283A-ABA1-2645-F6F7E48612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-1238250" y="1238250"/>
            <a:ext cx="5981700" cy="3505200"/>
          </a:xfrm>
          <a:prstGeom prst="rect">
            <a:avLst/>
          </a:prstGeom>
        </p:spPr>
      </p:pic>
      <p:pic>
        <p:nvPicPr>
          <p:cNvPr id="4" name="Picture 3" descr="A picture containing screenshot, graphics, design&#10;&#10;Description automatically generated">
            <a:extLst>
              <a:ext uri="{FF2B5EF4-FFF2-40B4-BE49-F238E27FC236}">
                <a16:creationId xmlns:a16="http://schemas.microsoft.com/office/drawing/2014/main" id="{D7537D7F-6B09-A35F-C814-20D82C26A3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5536" y="5643786"/>
            <a:ext cx="1900713" cy="562101"/>
          </a:xfrm>
          <a:prstGeom prst="rect">
            <a:avLst/>
          </a:prstGeom>
        </p:spPr>
      </p:pic>
      <p:sp>
        <p:nvSpPr>
          <p:cNvPr id="6" name="Google Shape;128;p16">
            <a:extLst>
              <a:ext uri="{FF2B5EF4-FFF2-40B4-BE49-F238E27FC236}">
                <a16:creationId xmlns:a16="http://schemas.microsoft.com/office/drawing/2014/main" id="{3F1FF5BE-68D2-F67C-55C1-1AD2A509B4C7}"/>
              </a:ext>
            </a:extLst>
          </p:cNvPr>
          <p:cNvSpPr/>
          <p:nvPr/>
        </p:nvSpPr>
        <p:spPr>
          <a:xfrm>
            <a:off x="0" y="6508750"/>
            <a:ext cx="12192000" cy="349250"/>
          </a:xfrm>
          <a:custGeom>
            <a:avLst/>
            <a:gdLst/>
            <a:ahLst/>
            <a:cxnLst/>
            <a:rect l="l" t="t" r="r" b="b"/>
            <a:pathLst>
              <a:path w="18288000" h="523875" extrusionOk="0">
                <a:moveTo>
                  <a:pt x="0" y="0"/>
                </a:moveTo>
                <a:lnTo>
                  <a:pt x="18288000" y="0"/>
                </a:lnTo>
                <a:lnTo>
                  <a:pt x="18288000" y="523875"/>
                </a:lnTo>
                <a:lnTo>
                  <a:pt x="0" y="5238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12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DC2BF8-C6B2-70AA-ABCE-61FAC14884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6090" y="330116"/>
            <a:ext cx="7115836" cy="576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28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B6F529A-2391-12CB-42EB-9870E1F02F46}"/>
              </a:ext>
            </a:extLst>
          </p:cNvPr>
          <p:cNvSpPr/>
          <p:nvPr/>
        </p:nvSpPr>
        <p:spPr>
          <a:xfrm>
            <a:off x="6095999" y="8026"/>
            <a:ext cx="6096001" cy="4294909"/>
          </a:xfrm>
          <a:prstGeom prst="rect">
            <a:avLst/>
          </a:prstGeom>
          <a:solidFill>
            <a:srgbClr val="ADD141">
              <a:alpha val="1043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BBD50D6-677C-7E1F-2E79-05076E47B7EC}"/>
              </a:ext>
            </a:extLst>
          </p:cNvPr>
          <p:cNvSpPr/>
          <p:nvPr/>
        </p:nvSpPr>
        <p:spPr>
          <a:xfrm>
            <a:off x="-5436" y="0"/>
            <a:ext cx="6096001" cy="4294909"/>
          </a:xfrm>
          <a:prstGeom prst="rect">
            <a:avLst/>
          </a:prstGeom>
          <a:solidFill>
            <a:srgbClr val="ADD1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2698411-E4DA-CFCA-9558-AD4A0D6E5FEE}"/>
              </a:ext>
            </a:extLst>
          </p:cNvPr>
          <p:cNvSpPr txBox="1">
            <a:spLocks/>
          </p:cNvSpPr>
          <p:nvPr/>
        </p:nvSpPr>
        <p:spPr>
          <a:xfrm>
            <a:off x="0" y="2155481"/>
            <a:ext cx="6101437" cy="50320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You are invited to</a:t>
            </a:r>
            <a:endParaRPr lang="en-AR" sz="3200" dirty="0">
              <a:solidFill>
                <a:srgbClr val="00157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C2A5A2-79B6-CFBE-3751-26A4F4B1EF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479" y="5337908"/>
            <a:ext cx="1084373" cy="4904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04AA89-506C-96F9-EEFF-E791A982EF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9864" y="4989862"/>
            <a:ext cx="1401266" cy="8972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6BF650-B2F5-12DB-DFC9-3519E78D629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7223" y="5333979"/>
            <a:ext cx="1510041" cy="481437"/>
          </a:xfrm>
          <a:prstGeom prst="rect">
            <a:avLst/>
          </a:prstGeom>
        </p:spPr>
      </p:pic>
      <p:pic>
        <p:nvPicPr>
          <p:cNvPr id="9" name="Picture 8" descr="A blue and white sign with white letters&#10;&#10;Description automatically generated">
            <a:extLst>
              <a:ext uri="{FF2B5EF4-FFF2-40B4-BE49-F238E27FC236}">
                <a16:creationId xmlns:a16="http://schemas.microsoft.com/office/drawing/2014/main" id="{A8E30C68-9D05-075C-A8BB-E065E96498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1528" y="5275949"/>
            <a:ext cx="1296664" cy="648332"/>
          </a:xfrm>
          <a:prstGeom prst="rect">
            <a:avLst/>
          </a:prstGeom>
        </p:spPr>
      </p:pic>
      <p:pic>
        <p:nvPicPr>
          <p:cNvPr id="18" name="Picture 17" descr="A logo with black text&#10;&#10;Description automatically generated">
            <a:extLst>
              <a:ext uri="{FF2B5EF4-FFF2-40B4-BE49-F238E27FC236}">
                <a16:creationId xmlns:a16="http://schemas.microsoft.com/office/drawing/2014/main" id="{FBB05B99-1677-8924-AF98-82440A55327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929" y="5246468"/>
            <a:ext cx="1043541" cy="818570"/>
          </a:xfrm>
          <a:prstGeom prst="rect">
            <a:avLst/>
          </a:prstGeom>
        </p:spPr>
      </p:pic>
      <p:pic>
        <p:nvPicPr>
          <p:cNvPr id="20" name="Picture 19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7237B60B-14E8-1710-B03F-7EB72956A44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0322" y="5327327"/>
            <a:ext cx="1249966" cy="505183"/>
          </a:xfrm>
          <a:prstGeom prst="rect">
            <a:avLst/>
          </a:prstGeom>
        </p:spPr>
      </p:pic>
      <p:pic>
        <p:nvPicPr>
          <p:cNvPr id="22" name="Picture 21" descr="A close-up of a sign&#10;&#10;Description automatically generated">
            <a:extLst>
              <a:ext uri="{FF2B5EF4-FFF2-40B4-BE49-F238E27FC236}">
                <a16:creationId xmlns:a16="http://schemas.microsoft.com/office/drawing/2014/main" id="{57BF7E93-4DFD-63A1-F426-6A82B58000B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2499" y="5291158"/>
            <a:ext cx="1808670" cy="534881"/>
          </a:xfrm>
          <a:prstGeom prst="rect">
            <a:avLst/>
          </a:prstGeom>
        </p:spPr>
      </p:pic>
      <p:pic>
        <p:nvPicPr>
          <p:cNvPr id="8" name="Picture 7" descr="A green and yellow text on a black background&#10;&#10;Description automatically generated">
            <a:extLst>
              <a:ext uri="{FF2B5EF4-FFF2-40B4-BE49-F238E27FC236}">
                <a16:creationId xmlns:a16="http://schemas.microsoft.com/office/drawing/2014/main" id="{6A452E71-8BD6-1335-3302-CB4D7834BD8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065" y="1416376"/>
            <a:ext cx="4282711" cy="164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0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CD243FE-3347-8E43-55E8-13512AE42810}"/>
              </a:ext>
            </a:extLst>
          </p:cNvPr>
          <p:cNvSpPr/>
          <p:nvPr/>
        </p:nvSpPr>
        <p:spPr>
          <a:xfrm>
            <a:off x="0" y="0"/>
            <a:ext cx="6084198" cy="6857999"/>
          </a:xfrm>
          <a:prstGeom prst="rect">
            <a:avLst/>
          </a:prstGeom>
          <a:solidFill>
            <a:srgbClr val="ADD1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E04A825-872A-C5B1-E511-A1A8409E794A}"/>
              </a:ext>
            </a:extLst>
          </p:cNvPr>
          <p:cNvGrpSpPr/>
          <p:nvPr/>
        </p:nvGrpSpPr>
        <p:grpSpPr>
          <a:xfrm>
            <a:off x="6624140" y="934437"/>
            <a:ext cx="4989123" cy="4989123"/>
            <a:chOff x="5516380" y="373470"/>
            <a:chExt cx="4989123" cy="498912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D36D6F0-FE2F-C881-3E4B-EFC9F9C65BFE}"/>
                </a:ext>
              </a:extLst>
            </p:cNvPr>
            <p:cNvSpPr/>
            <p:nvPr/>
          </p:nvSpPr>
          <p:spPr>
            <a:xfrm>
              <a:off x="5516380" y="373470"/>
              <a:ext cx="4989123" cy="49891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 descr="A drawing of a chair&#10;&#10;Description automatically generated">
              <a:extLst>
                <a:ext uri="{FF2B5EF4-FFF2-40B4-BE49-F238E27FC236}">
                  <a16:creationId xmlns:a16="http://schemas.microsoft.com/office/drawing/2014/main" id="{6BE0CE2B-4253-1091-8245-8987C9C61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87082" y="1276571"/>
              <a:ext cx="4597641" cy="3192806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D3F7E83-C1BD-2644-B8F9-C811280F87F1}"/>
                </a:ext>
              </a:extLst>
            </p:cNvPr>
            <p:cNvSpPr/>
            <p:nvPr/>
          </p:nvSpPr>
          <p:spPr>
            <a:xfrm>
              <a:off x="6019912" y="839961"/>
              <a:ext cx="3943912" cy="3943911"/>
            </a:xfrm>
            <a:prstGeom prst="ellipse">
              <a:avLst/>
            </a:prstGeom>
            <a:noFill/>
            <a:ln w="76200">
              <a:solidFill>
                <a:srgbClr val="ADD14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C32642E-9011-3856-7838-3DC45F6927C2}"/>
              </a:ext>
            </a:extLst>
          </p:cNvPr>
          <p:cNvSpPr txBox="1"/>
          <p:nvPr/>
        </p:nvSpPr>
        <p:spPr>
          <a:xfrm>
            <a:off x="0" y="1758906"/>
            <a:ext cx="60841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The </a:t>
            </a:r>
            <a:br>
              <a:rPr lang="en-US" sz="3200" b="1" dirty="0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3200" b="1" dirty="0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Empty Chair </a:t>
            </a:r>
          </a:p>
          <a:p>
            <a:pPr algn="ctr"/>
            <a:r>
              <a:rPr lang="en-US" sz="3200" b="1" dirty="0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Welcome!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48B412-DF81-23CA-95CA-90FF7CE9C5D0}"/>
              </a:ext>
            </a:extLst>
          </p:cNvPr>
          <p:cNvSpPr txBox="1"/>
          <p:nvPr/>
        </p:nvSpPr>
        <p:spPr>
          <a:xfrm>
            <a:off x="733923" y="3529701"/>
            <a:ext cx="47270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is room for more networks to join!</a:t>
            </a:r>
            <a:endParaRPr lang="en-AR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51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D791EA7-A8FA-C914-56A5-21C719B6521B}"/>
              </a:ext>
            </a:extLst>
          </p:cNvPr>
          <p:cNvSpPr/>
          <p:nvPr/>
        </p:nvSpPr>
        <p:spPr>
          <a:xfrm>
            <a:off x="1" y="0"/>
            <a:ext cx="6090564" cy="6858000"/>
          </a:xfrm>
          <a:prstGeom prst="rect">
            <a:avLst/>
          </a:prstGeom>
          <a:solidFill>
            <a:srgbClr val="ADD1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0E5BF3-3E25-473C-F7DF-2A6E22B3E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64" y="413167"/>
            <a:ext cx="5774761" cy="5491900"/>
          </a:xfrm>
        </p:spPr>
        <p:txBody>
          <a:bodyPr>
            <a:noAutofit/>
          </a:bodyPr>
          <a:lstStyle/>
          <a:p>
            <a:pPr algn="ctr"/>
            <a:r>
              <a:rPr lang="en-CA" sz="3200" b="1" dirty="0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Help be the answer </a:t>
            </a:r>
            <a:br>
              <a:rPr lang="en-CA" sz="3200" b="1" dirty="0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CA" sz="3200" b="1" dirty="0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to this core question:</a:t>
            </a:r>
            <a:br>
              <a:rPr lang="en-CA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CA" sz="2800" dirty="0">
                <a:solidFill>
                  <a:schemeClr val="bg1"/>
                </a:solidFill>
              </a:rPr>
            </a:br>
            <a:r>
              <a:rPr lang="en-CA" sz="3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will it take to </a:t>
            </a:r>
            <a:br>
              <a:rPr lang="en-CA" sz="3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CA" sz="3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saturate our nation with </a:t>
            </a:r>
            <a:br>
              <a:rPr lang="en-CA" sz="3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CA" sz="3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gospel through </a:t>
            </a:r>
            <a:br>
              <a:rPr lang="en-CA" sz="3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CA" sz="3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church multiplication?</a:t>
            </a:r>
          </a:p>
        </p:txBody>
      </p:sp>
      <p:pic>
        <p:nvPicPr>
          <p:cNvPr id="5" name="Content Placeholder 4" descr="A green and yellow text on a black background&#10;&#10;Description automatically generated">
            <a:extLst>
              <a:ext uri="{FF2B5EF4-FFF2-40B4-BE49-F238E27FC236}">
                <a16:creationId xmlns:a16="http://schemas.microsoft.com/office/drawing/2014/main" id="{4D2486C9-6BB4-C4A3-1334-2971A2D897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5898" y="2687907"/>
            <a:ext cx="3859563" cy="1482185"/>
          </a:xfrm>
        </p:spPr>
      </p:pic>
    </p:spTree>
    <p:extLst>
      <p:ext uri="{BB962C8B-B14F-4D97-AF65-F5344CB8AC3E}">
        <p14:creationId xmlns:p14="http://schemas.microsoft.com/office/powerpoint/2010/main" val="401166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019A001-BF6D-A39B-2A6D-A09D74C20476}"/>
              </a:ext>
            </a:extLst>
          </p:cNvPr>
          <p:cNvSpPr/>
          <p:nvPr/>
        </p:nvSpPr>
        <p:spPr>
          <a:xfrm>
            <a:off x="1" y="0"/>
            <a:ext cx="6090564" cy="6858000"/>
          </a:xfrm>
          <a:prstGeom prst="rect">
            <a:avLst/>
          </a:prstGeom>
          <a:solidFill>
            <a:srgbClr val="ADD1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 hidden="1">
            <a:extLst>
              <a:ext uri="{FF2B5EF4-FFF2-40B4-BE49-F238E27FC236}">
                <a16:creationId xmlns:a16="http://schemas.microsoft.com/office/drawing/2014/main" id="{8108D317-7CBD-4897-BD1F-959436D2A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D6297641-8B9F-4767-9606-8A1131322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89864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D8F3CA65-EA00-46B4-9616-39E6853F7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6172" y="2240371"/>
            <a:ext cx="42062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7DAF8D-CB07-82B6-03E1-5B5331D11AE0}"/>
              </a:ext>
            </a:extLst>
          </p:cNvPr>
          <p:cNvSpPr txBox="1"/>
          <p:nvPr/>
        </p:nvSpPr>
        <p:spPr>
          <a:xfrm>
            <a:off x="423188" y="1873909"/>
            <a:ext cx="5545126" cy="420561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Collaborate to Saturate is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 invitation to collaborate to saturate the nations with disciple-making churches.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 obedience to the Great Commission and in the spirit of Jesus’ prayer of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John 17 we collaborate to saturate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every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linguistic, ethnic, geographic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social space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 our nation with churches that multiply disciples.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green and yellow text on a black background&#10;&#10;Description automatically generated">
            <a:extLst>
              <a:ext uri="{FF2B5EF4-FFF2-40B4-BE49-F238E27FC236}">
                <a16:creationId xmlns:a16="http://schemas.microsoft.com/office/drawing/2014/main" id="{B8823CA9-E669-E0A9-FA97-F96666499E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6632" y="5196638"/>
            <a:ext cx="2741286" cy="105176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29CF59E-F4C5-443D-F3D9-9163F25641D0}"/>
              </a:ext>
            </a:extLst>
          </p:cNvPr>
          <p:cNvSpPr txBox="1"/>
          <p:nvPr/>
        </p:nvSpPr>
        <p:spPr>
          <a:xfrm>
            <a:off x="326206" y="990907"/>
            <a:ext cx="1937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en-AR" sz="3200" b="1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Wh</a:t>
            </a:r>
            <a:r>
              <a:rPr lang="en-CA" sz="3200" b="1" dirty="0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at</a:t>
            </a:r>
            <a:r>
              <a:rPr lang="en-AR" sz="3200" b="1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?</a:t>
            </a:r>
            <a:endParaRPr lang="en-AR" sz="3200" b="1" dirty="0">
              <a:solidFill>
                <a:srgbClr val="00157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7" name="Picture 6" descr="A group of people singing&#10;&#10;Description automatically generated">
            <a:extLst>
              <a:ext uri="{FF2B5EF4-FFF2-40B4-BE49-F238E27FC236}">
                <a16:creationId xmlns:a16="http://schemas.microsoft.com/office/drawing/2014/main" id="{9FA2FE06-E401-80C1-CD4A-1E8710699B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526" y="0"/>
            <a:ext cx="6114473" cy="458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13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men sitting at a table&#10;&#10;Description automatically generated">
            <a:extLst>
              <a:ext uri="{FF2B5EF4-FFF2-40B4-BE49-F238E27FC236}">
                <a16:creationId xmlns:a16="http://schemas.microsoft.com/office/drawing/2014/main" id="{545C2A29-8160-1DDD-36FB-DDC430E9E8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6018" y="0"/>
            <a:ext cx="6151419" cy="46135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E5B7B13-5A9B-EC03-8E96-DD0F3F898549}"/>
              </a:ext>
            </a:extLst>
          </p:cNvPr>
          <p:cNvSpPr/>
          <p:nvPr/>
        </p:nvSpPr>
        <p:spPr>
          <a:xfrm>
            <a:off x="1" y="0"/>
            <a:ext cx="6090564" cy="6858000"/>
          </a:xfrm>
          <a:prstGeom prst="rect">
            <a:avLst/>
          </a:prstGeom>
          <a:solidFill>
            <a:srgbClr val="ADD1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een and yellow text on a black background&#10;&#10;Description automatically generated">
            <a:extLst>
              <a:ext uri="{FF2B5EF4-FFF2-40B4-BE49-F238E27FC236}">
                <a16:creationId xmlns:a16="http://schemas.microsoft.com/office/drawing/2014/main" id="{E1C9BA0A-174F-3610-6F9B-E0713D3C87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6632" y="5196638"/>
            <a:ext cx="2741286" cy="105176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232DFF-48C3-D542-2C41-E94F2EBE2E27}"/>
              </a:ext>
            </a:extLst>
          </p:cNvPr>
          <p:cNvSpPr txBox="1"/>
          <p:nvPr/>
        </p:nvSpPr>
        <p:spPr>
          <a:xfrm>
            <a:off x="423188" y="2926855"/>
            <a:ext cx="5425115" cy="315529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 marL="57150">
              <a:lnSpc>
                <a:spcPct val="110000"/>
              </a:lnSpc>
              <a:spcAft>
                <a:spcPts val="600"/>
              </a:spcAft>
            </a:pPr>
            <a:endParaRPr lang="en-US" sz="3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>
              <a:lnSpc>
                <a:spcPct val="110000"/>
              </a:lnSpc>
              <a:spcAft>
                <a:spcPts val="600"/>
              </a:spcAft>
            </a:pPr>
            <a:r>
              <a:rPr lang="en-US" sz="4400" b="1" dirty="0">
                <a:solidFill>
                  <a:schemeClr val="bg1"/>
                </a:solidFill>
                <a:highlight>
                  <a:srgbClr val="0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INVITATION </a:t>
            </a:r>
          </a:p>
          <a:p>
            <a:pPr marL="57150">
              <a:lnSpc>
                <a:spcPct val="110000"/>
              </a:lnSpc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Collaborate to Saturate invites you </a:t>
            </a:r>
            <a:b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to participate in a collaborative conversation or roundtable near you.</a:t>
            </a:r>
          </a:p>
          <a:p>
            <a:pPr marL="57150">
              <a:lnSpc>
                <a:spcPct val="110000"/>
              </a:lnSpc>
              <a:spcAft>
                <a:spcPts val="600"/>
              </a:spcAft>
            </a:pP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>
              <a:lnSpc>
                <a:spcPct val="110000"/>
              </a:lnSpc>
              <a:spcAft>
                <a:spcPts val="600"/>
              </a:spcAft>
            </a:pPr>
            <a:r>
              <a:rPr lang="en-US" sz="4400" i="1" dirty="0">
                <a:latin typeface="Arial" panose="020B0604020202020204" pitchFamily="34" charset="0"/>
                <a:cs typeface="Arial" panose="020B0604020202020204" pitchFamily="34" charset="0"/>
              </a:rPr>
              <a:t>What is a collaborative roundtable?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Here is an example….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8148BB-B81B-64E4-F42F-0306BC2B12D6}"/>
              </a:ext>
            </a:extLst>
          </p:cNvPr>
          <p:cNvSpPr txBox="1"/>
          <p:nvPr/>
        </p:nvSpPr>
        <p:spPr>
          <a:xfrm>
            <a:off x="326206" y="990907"/>
            <a:ext cx="1937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en-AR" sz="3200" b="1">
                <a:latin typeface="Arial Black" panose="020B0604020202020204" pitchFamily="34" charset="0"/>
                <a:cs typeface="Arial Black" panose="020B0604020202020204" pitchFamily="34" charset="0"/>
              </a:rPr>
              <a:t>Wh</a:t>
            </a:r>
            <a:r>
              <a:rPr lang="en-CA" sz="3200" b="1" dirty="0">
                <a:latin typeface="Arial Black" panose="020B0604020202020204" pitchFamily="34" charset="0"/>
                <a:cs typeface="Arial Black" panose="020B0604020202020204" pitchFamily="34" charset="0"/>
              </a:rPr>
              <a:t>y</a:t>
            </a:r>
            <a:r>
              <a:rPr lang="en-AR" sz="3200" b="1">
                <a:latin typeface="Arial Black" panose="020B0604020202020204" pitchFamily="34" charset="0"/>
                <a:cs typeface="Arial Black" panose="020B0604020202020204" pitchFamily="34" charset="0"/>
              </a:rPr>
              <a:t>?</a:t>
            </a:r>
            <a:endParaRPr lang="en-AR" sz="3200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763CBE-0472-A758-A6E3-EA856FCC4BA9}"/>
              </a:ext>
            </a:extLst>
          </p:cNvPr>
          <p:cNvSpPr txBox="1"/>
          <p:nvPr/>
        </p:nvSpPr>
        <p:spPr>
          <a:xfrm>
            <a:off x="423188" y="1720203"/>
            <a:ext cx="473825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do this to participate in </a:t>
            </a:r>
            <a:b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triune God’s redemptive mission in the world.</a:t>
            </a: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19264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7FAD3867-E6DC-4334-4B72-F674C002E3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3750" y="0"/>
            <a:ext cx="6128250" cy="3082932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5E3121BB-745B-0729-7610-2E9588ECC2D0}"/>
              </a:ext>
            </a:extLst>
          </p:cNvPr>
          <p:cNvSpPr/>
          <p:nvPr/>
        </p:nvSpPr>
        <p:spPr>
          <a:xfrm>
            <a:off x="-1" y="9144"/>
            <a:ext cx="6096001" cy="6848856"/>
          </a:xfrm>
          <a:prstGeom prst="rect">
            <a:avLst/>
          </a:prstGeom>
          <a:solidFill>
            <a:srgbClr val="ADD1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A15A41-3DBB-1C07-95AC-BCF92CCA59C7}"/>
              </a:ext>
            </a:extLst>
          </p:cNvPr>
          <p:cNvSpPr txBox="1"/>
          <p:nvPr/>
        </p:nvSpPr>
        <p:spPr>
          <a:xfrm>
            <a:off x="6391543" y="3318118"/>
            <a:ext cx="5329372" cy="2870134"/>
          </a:xfrm>
          <a:prstGeom prst="rect">
            <a:avLst/>
          </a:prstGeom>
        </p:spPr>
        <p:txBody>
          <a:bodyPr vert="horz" lIns="60960" tIns="30480" rIns="60960" bIns="30480" rtlCol="0">
            <a:noAutofit/>
          </a:bodyPr>
          <a:lstStyle/>
          <a:p>
            <a:pPr marL="304815" indent="-152408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team of leaders comes together to coordinate the efforts of saturating a country with multiplying churches.</a:t>
            </a:r>
          </a:p>
          <a:p>
            <a:pPr marL="304815" indent="-152408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4815" indent="-152408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Influencers gather to pray and strategize about the multiplication of churches and disciples.</a:t>
            </a:r>
          </a:p>
          <a:p>
            <a:pPr marL="304815" indent="-152408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4815" indent="-152408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Leaders representing as many church groups and organizations as possible are included.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591FE5-C9DA-5E56-EDD9-224C6896917E}"/>
              </a:ext>
            </a:extLst>
          </p:cNvPr>
          <p:cNvSpPr txBox="1"/>
          <p:nvPr/>
        </p:nvSpPr>
        <p:spPr>
          <a:xfrm>
            <a:off x="6391543" y="6188252"/>
            <a:ext cx="5487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R" sz="1200" i="1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AR" sz="1200" i="1" dirty="0">
                <a:latin typeface="Arial" panose="020B0604020202020204" pitchFamily="34" charset="0"/>
                <a:cs typeface="Arial" panose="020B0604020202020204" pitchFamily="34" charset="0"/>
              </a:rPr>
              <a:t>Plaza leaders coming together in Spain to discuss the </a:t>
            </a:r>
            <a:r>
              <a:rPr lang="en-AR" sz="1200" i="1">
                <a:latin typeface="Arial" panose="020B0604020202020204" pitchFamily="34" charset="0"/>
                <a:cs typeface="Arial" panose="020B0604020202020204" pitchFamily="34" charset="0"/>
              </a:rPr>
              <a:t>advance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AR" sz="1200" i="1">
                <a:latin typeface="Arial" panose="020B0604020202020204" pitchFamily="34" charset="0"/>
                <a:cs typeface="Arial" panose="020B0604020202020204" pitchFamily="34" charset="0"/>
              </a:rPr>
              <a:t>f </a:t>
            </a:r>
            <a:r>
              <a:rPr lang="en-AR" sz="1200" i="1" dirty="0">
                <a:latin typeface="Arial" panose="020B0604020202020204" pitchFamily="34" charset="0"/>
                <a:cs typeface="Arial" panose="020B0604020202020204" pitchFamily="34" charset="0"/>
              </a:rPr>
              <a:t>the Gospel and how to saturate the country with disciple making churches.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FDF701-A5F2-9F29-E641-AB298AF8FCB8}"/>
              </a:ext>
            </a:extLst>
          </p:cNvPr>
          <p:cNvSpPr txBox="1"/>
          <p:nvPr/>
        </p:nvSpPr>
        <p:spPr>
          <a:xfrm>
            <a:off x="16858" y="417211"/>
            <a:ext cx="6046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collaborative roundtable involves…</a:t>
            </a:r>
            <a:endParaRPr lang="en-CA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Google Shape;130;p16"/>
          <p:cNvSpPr txBox="1"/>
          <p:nvPr/>
        </p:nvSpPr>
        <p:spPr>
          <a:xfrm>
            <a:off x="-1" y="895527"/>
            <a:ext cx="6063751" cy="919569"/>
          </a:xfrm>
          <a:prstGeom prst="rect">
            <a:avLst/>
          </a:prstGeom>
        </p:spPr>
        <p:txBody>
          <a:bodyPr spcFirstLastPara="1" vert="horz" lIns="60960" tIns="30480" rIns="60960" bIns="30480" rtlCol="0" anchor="t" anchorCtr="0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SzPts val="7499"/>
            </a:pPr>
            <a:r>
              <a:rPr lang="en-US" sz="2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Exo 2"/>
              </a:rPr>
              <a:t>Relationships that propel </a:t>
            </a:r>
            <a:br>
              <a:rPr lang="en-US" sz="2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Exo 2"/>
              </a:rPr>
            </a:br>
            <a:r>
              <a:rPr lang="en-US" sz="2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Exo 2"/>
              </a:rPr>
              <a:t>the planting of churches  </a:t>
            </a:r>
            <a:endParaRPr lang="en-US" sz="2800" b="1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EB927F5-3996-8A98-67D5-E5A5EAF195CF}"/>
              </a:ext>
            </a:extLst>
          </p:cNvPr>
          <p:cNvGrpSpPr/>
          <p:nvPr/>
        </p:nvGrpSpPr>
        <p:grpSpPr>
          <a:xfrm>
            <a:off x="3156461" y="1999656"/>
            <a:ext cx="2032000" cy="1981200"/>
            <a:chOff x="2786007" y="1987299"/>
            <a:chExt cx="2032000" cy="1981200"/>
          </a:xfrm>
        </p:grpSpPr>
        <p:pic>
          <p:nvPicPr>
            <p:cNvPr id="9" name="Picture 8" descr="A green circle with white text&#10;&#10;Description automatically generated">
              <a:extLst>
                <a:ext uri="{FF2B5EF4-FFF2-40B4-BE49-F238E27FC236}">
                  <a16:creationId xmlns:a16="http://schemas.microsoft.com/office/drawing/2014/main" id="{3469FBB5-71AF-403B-5305-BDBE18518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86007" y="1987299"/>
              <a:ext cx="2032000" cy="1981200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58D21A1-267B-17FC-1FB8-2ED8B840CAFA}"/>
                </a:ext>
              </a:extLst>
            </p:cNvPr>
            <p:cNvSpPr/>
            <p:nvPr/>
          </p:nvSpPr>
          <p:spPr>
            <a:xfrm>
              <a:off x="2871588" y="2092036"/>
              <a:ext cx="1749580" cy="174958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1623E46-4984-A275-57C4-35A6F2901173}"/>
              </a:ext>
            </a:extLst>
          </p:cNvPr>
          <p:cNvGrpSpPr/>
          <p:nvPr/>
        </p:nvGrpSpPr>
        <p:grpSpPr>
          <a:xfrm>
            <a:off x="1034941" y="3947588"/>
            <a:ext cx="2032000" cy="1981200"/>
            <a:chOff x="738910" y="3946851"/>
            <a:chExt cx="2032000" cy="1981200"/>
          </a:xfrm>
        </p:grpSpPr>
        <p:pic>
          <p:nvPicPr>
            <p:cNvPr id="12" name="Picture 11" descr="A green circle with white dots and a black background&#10;&#10;Description automatically generated">
              <a:extLst>
                <a:ext uri="{FF2B5EF4-FFF2-40B4-BE49-F238E27FC236}">
                  <a16:creationId xmlns:a16="http://schemas.microsoft.com/office/drawing/2014/main" id="{EAC3AFAE-AF2E-702C-7AF6-C824AA669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910" y="3946851"/>
              <a:ext cx="2032000" cy="1981200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6846748-D670-2FD7-3B53-6B9BEF958634}"/>
                </a:ext>
              </a:extLst>
            </p:cNvPr>
            <p:cNvSpPr/>
            <p:nvPr/>
          </p:nvSpPr>
          <p:spPr>
            <a:xfrm>
              <a:off x="844741" y="4014935"/>
              <a:ext cx="1749580" cy="174958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 descr="A grey circle with white people and text&#10;&#10;Description automatically generated">
            <a:extLst>
              <a:ext uri="{FF2B5EF4-FFF2-40B4-BE49-F238E27FC236}">
                <a16:creationId xmlns:a16="http://schemas.microsoft.com/office/drawing/2014/main" id="{34CF4714-5BB4-3924-1914-A9F467262F7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839" y="1987299"/>
            <a:ext cx="2032000" cy="19812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21E0EFA3-1A67-EB0F-117F-CAA713D7458E}"/>
              </a:ext>
            </a:extLst>
          </p:cNvPr>
          <p:cNvGrpSpPr/>
          <p:nvPr/>
        </p:nvGrpSpPr>
        <p:grpSpPr>
          <a:xfrm>
            <a:off x="3129733" y="3955804"/>
            <a:ext cx="2032000" cy="1981200"/>
            <a:chOff x="2759222" y="3905592"/>
            <a:chExt cx="2032000" cy="1981200"/>
          </a:xfrm>
        </p:grpSpPr>
        <p:pic>
          <p:nvPicPr>
            <p:cNvPr id="18" name="Picture 17" descr="A green circle with a white circle with a white circle with a white circle with a white circle with a white circle with a white circle with a white circle with a white circle with a white circle&#10;&#10;Description automatically generated">
              <a:extLst>
                <a:ext uri="{FF2B5EF4-FFF2-40B4-BE49-F238E27FC236}">
                  <a16:creationId xmlns:a16="http://schemas.microsoft.com/office/drawing/2014/main" id="{38AA22CD-7D46-13DB-D5CD-86D11D63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9222" y="3905592"/>
              <a:ext cx="2032000" cy="1981200"/>
            </a:xfrm>
            <a:prstGeom prst="rect">
              <a:avLst/>
            </a:prstGeom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0F22E95-B198-743A-6226-962E1B4FB3DA}"/>
                </a:ext>
              </a:extLst>
            </p:cNvPr>
            <p:cNvSpPr/>
            <p:nvPr/>
          </p:nvSpPr>
          <p:spPr>
            <a:xfrm>
              <a:off x="2871588" y="3968499"/>
              <a:ext cx="1749580" cy="174958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7230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09ED8F7-E932-175B-520A-A0397816EC33}"/>
              </a:ext>
            </a:extLst>
          </p:cNvPr>
          <p:cNvSpPr/>
          <p:nvPr/>
        </p:nvSpPr>
        <p:spPr>
          <a:xfrm>
            <a:off x="-1" y="0"/>
            <a:ext cx="6096001" cy="6858000"/>
          </a:xfrm>
          <a:prstGeom prst="rect">
            <a:avLst/>
          </a:prstGeom>
          <a:solidFill>
            <a:srgbClr val="ADD1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A15A41-3DBB-1C07-95AC-BCF92CCA59C7}"/>
              </a:ext>
            </a:extLst>
          </p:cNvPr>
          <p:cNvSpPr txBox="1"/>
          <p:nvPr/>
        </p:nvSpPr>
        <p:spPr>
          <a:xfrm>
            <a:off x="6496829" y="3254541"/>
            <a:ext cx="5543972" cy="3521217"/>
          </a:xfrm>
          <a:prstGeom prst="rect">
            <a:avLst/>
          </a:prstGeom>
        </p:spPr>
        <p:txBody>
          <a:bodyPr vert="horz" lIns="60960" tIns="30480" rIns="60960" bIns="30480" rtlCol="0">
            <a:normAutofit fontScale="25000" lnSpcReduction="20000"/>
          </a:bodyPr>
          <a:lstStyle/>
          <a:p>
            <a:pPr marL="152407">
              <a:lnSpc>
                <a:spcPct val="120000"/>
              </a:lnSpc>
              <a:spcAft>
                <a:spcPts val="400"/>
              </a:spcAft>
            </a:pP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Where are the places on the map where more churches are needed?</a:t>
            </a:r>
          </a:p>
          <a:p>
            <a:pPr marL="152407">
              <a:lnSpc>
                <a:spcPct val="120000"/>
              </a:lnSpc>
              <a:spcAft>
                <a:spcPts val="400"/>
              </a:spcAft>
            </a:pPr>
            <a:endParaRPr 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7">
              <a:lnSpc>
                <a:spcPct val="120000"/>
              </a:lnSpc>
              <a:spcAft>
                <a:spcPts val="400"/>
              </a:spcAft>
            </a:pP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Where are the unreached people groups?</a:t>
            </a:r>
          </a:p>
          <a:p>
            <a:pPr marL="152407">
              <a:lnSpc>
                <a:spcPct val="120000"/>
              </a:lnSpc>
              <a:spcAft>
                <a:spcPts val="400"/>
              </a:spcAft>
            </a:pPr>
            <a:endParaRPr 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7">
              <a:lnSpc>
                <a:spcPct val="120000"/>
              </a:lnSpc>
              <a:spcAft>
                <a:spcPts val="400"/>
              </a:spcAft>
            </a:pP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What kind of people are more receptive?  </a:t>
            </a:r>
            <a:b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Where are more efforts needed?</a:t>
            </a:r>
          </a:p>
          <a:p>
            <a:pPr marL="152407">
              <a:lnSpc>
                <a:spcPct val="120000"/>
              </a:lnSpc>
              <a:spcAft>
                <a:spcPts val="400"/>
              </a:spcAft>
            </a:pPr>
            <a:endParaRPr 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7">
              <a:lnSpc>
                <a:spcPct val="120000"/>
              </a:lnSpc>
              <a:spcAft>
                <a:spcPts val="400"/>
              </a:spcAft>
            </a:pP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How can information be shared, as appropriate, taking seriously the local context?</a:t>
            </a:r>
          </a:p>
          <a:p>
            <a:pPr marL="304815" indent="-152408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group of men standing in front of a map&#10;&#10;Description automatically generated">
            <a:extLst>
              <a:ext uri="{FF2B5EF4-FFF2-40B4-BE49-F238E27FC236}">
                <a16:creationId xmlns:a16="http://schemas.microsoft.com/office/drawing/2014/main" id="{C59E03AB-15B4-4287-B657-D025C2146A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6096000" y="0"/>
            <a:ext cx="6096000" cy="3045336"/>
          </a:xfrm>
          <a:prstGeom prst="rect">
            <a:avLst/>
          </a:prstGeom>
        </p:spPr>
      </p:pic>
      <p:sp>
        <p:nvSpPr>
          <p:cNvPr id="130" name="Google Shape;130;p16"/>
          <p:cNvSpPr txBox="1"/>
          <p:nvPr/>
        </p:nvSpPr>
        <p:spPr>
          <a:xfrm>
            <a:off x="0" y="880625"/>
            <a:ext cx="6096000" cy="945152"/>
          </a:xfrm>
          <a:prstGeom prst="rect">
            <a:avLst/>
          </a:prstGeom>
        </p:spPr>
        <p:txBody>
          <a:bodyPr spcFirstLastPara="1" vert="horz" lIns="60960" tIns="30480" rIns="60960" bIns="30480" rtlCol="0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SzPts val="7499"/>
            </a:pPr>
            <a:r>
              <a:rPr lang="en-US" sz="2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Exo 2"/>
              </a:rPr>
              <a:t>Information that guides </a:t>
            </a:r>
            <a:br>
              <a:rPr lang="en-US" sz="2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Exo 2"/>
              </a:rPr>
            </a:br>
            <a:r>
              <a:rPr lang="en-US" sz="2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Exo 2"/>
              </a:rPr>
              <a:t>decision making</a:t>
            </a:r>
            <a:endParaRPr lang="en-US" sz="2800" b="1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400864-AF9D-2E56-CF42-7E62EB0F7F1F}"/>
              </a:ext>
            </a:extLst>
          </p:cNvPr>
          <p:cNvSpPr txBox="1"/>
          <p:nvPr/>
        </p:nvSpPr>
        <p:spPr>
          <a:xfrm>
            <a:off x="16858" y="417211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collaborative roundtable involves…</a:t>
            </a:r>
            <a:endParaRPr lang="en-CA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 descr="A grey circle with white text&#10;&#10;Description automatically generated">
            <a:extLst>
              <a:ext uri="{FF2B5EF4-FFF2-40B4-BE49-F238E27FC236}">
                <a16:creationId xmlns:a16="http://schemas.microsoft.com/office/drawing/2014/main" id="{9EA197FA-679E-F126-F737-997F4C58826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1440" y="1959897"/>
            <a:ext cx="2032000" cy="1981200"/>
          </a:xfrm>
          <a:prstGeom prst="rect">
            <a:avLst/>
          </a:prstGeom>
        </p:spPr>
      </p:pic>
      <p:pic>
        <p:nvPicPr>
          <p:cNvPr id="7" name="Picture 6" descr="A green circle with white dots and a black background&#10;&#10;Description automatically generated">
            <a:extLst>
              <a:ext uri="{FF2B5EF4-FFF2-40B4-BE49-F238E27FC236}">
                <a16:creationId xmlns:a16="http://schemas.microsoft.com/office/drawing/2014/main" id="{276C5AA0-0521-E752-D4C3-32195D93C44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917" y="3957667"/>
            <a:ext cx="2032000" cy="19812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6261C719-63B3-2CAD-4783-324E2C19D88E}"/>
              </a:ext>
            </a:extLst>
          </p:cNvPr>
          <p:cNvSpPr/>
          <p:nvPr/>
        </p:nvSpPr>
        <p:spPr>
          <a:xfrm>
            <a:off x="1132412" y="4002409"/>
            <a:ext cx="1749580" cy="174958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325266E-C007-1BC0-0877-E75DD31D9920}"/>
              </a:ext>
            </a:extLst>
          </p:cNvPr>
          <p:cNvGrpSpPr/>
          <p:nvPr/>
        </p:nvGrpSpPr>
        <p:grpSpPr>
          <a:xfrm>
            <a:off x="3084471" y="3948259"/>
            <a:ext cx="2032000" cy="1981200"/>
            <a:chOff x="2759222" y="3905592"/>
            <a:chExt cx="2032000" cy="1981200"/>
          </a:xfrm>
        </p:grpSpPr>
        <p:pic>
          <p:nvPicPr>
            <p:cNvPr id="11" name="Picture 10" descr="A green circle with a white circle with a white circle with a white circle with a white circle with a white circle with a white circle with a white circle with a white circle with a white circle&#10;&#10;Description automatically generated">
              <a:extLst>
                <a:ext uri="{FF2B5EF4-FFF2-40B4-BE49-F238E27FC236}">
                  <a16:creationId xmlns:a16="http://schemas.microsoft.com/office/drawing/2014/main" id="{792C0CBA-2204-35B5-E31C-A556287ED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9222" y="3905592"/>
              <a:ext cx="2032000" cy="1981200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323296D-8A52-8BDE-DB96-26D3CA534F80}"/>
                </a:ext>
              </a:extLst>
            </p:cNvPr>
            <p:cNvSpPr/>
            <p:nvPr/>
          </p:nvSpPr>
          <p:spPr>
            <a:xfrm>
              <a:off x="2871588" y="3968499"/>
              <a:ext cx="1749580" cy="174958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A green circle with white people and text&#10;&#10;Description automatically generated">
            <a:extLst>
              <a:ext uri="{FF2B5EF4-FFF2-40B4-BE49-F238E27FC236}">
                <a16:creationId xmlns:a16="http://schemas.microsoft.com/office/drawing/2014/main" id="{FD37BA0B-65C1-7D77-690C-4668B22E971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387" y="2044700"/>
            <a:ext cx="2032000" cy="198120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B913D88F-DB79-82E6-BD2D-B153D8CFE910}"/>
              </a:ext>
            </a:extLst>
          </p:cNvPr>
          <p:cNvSpPr/>
          <p:nvPr/>
        </p:nvSpPr>
        <p:spPr>
          <a:xfrm>
            <a:off x="1132412" y="2088059"/>
            <a:ext cx="1749580" cy="174958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3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standing in a circle with their hands raised&#10;&#10;Description automatically generated">
            <a:extLst>
              <a:ext uri="{FF2B5EF4-FFF2-40B4-BE49-F238E27FC236}">
                <a16:creationId xmlns:a16="http://schemas.microsoft.com/office/drawing/2014/main" id="{4C3240F6-7346-2D2E-7A53-A700B2FFBA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5517" y="-1"/>
            <a:ext cx="6349625" cy="319430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12F641E-D36A-6D2D-0DE6-E4383159D567}"/>
              </a:ext>
            </a:extLst>
          </p:cNvPr>
          <p:cNvSpPr/>
          <p:nvPr/>
        </p:nvSpPr>
        <p:spPr>
          <a:xfrm>
            <a:off x="-1" y="0"/>
            <a:ext cx="6096001" cy="6858000"/>
          </a:xfrm>
          <a:prstGeom prst="rect">
            <a:avLst/>
          </a:prstGeom>
          <a:solidFill>
            <a:srgbClr val="ADD1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A15A41-3DBB-1C07-95AC-BCF92CCA59C7}"/>
              </a:ext>
            </a:extLst>
          </p:cNvPr>
          <p:cNvSpPr txBox="1"/>
          <p:nvPr/>
        </p:nvSpPr>
        <p:spPr>
          <a:xfrm>
            <a:off x="6484039" y="3663699"/>
            <a:ext cx="5485107" cy="2594785"/>
          </a:xfrm>
          <a:prstGeom prst="rect">
            <a:avLst/>
          </a:prstGeom>
        </p:spPr>
        <p:txBody>
          <a:bodyPr vert="horz" lIns="60960" tIns="30480" rIns="60960" bIns="30480" rtlCol="0">
            <a:noAutofit/>
          </a:bodyPr>
          <a:lstStyle/>
          <a:p>
            <a:pPr>
              <a:lnSpc>
                <a:spcPct val="120000"/>
              </a:lnSpc>
              <a:spcAft>
                <a:spcPts val="4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Gatherings are organized as needed to pray, share ideas, set goals and evaluate progress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br>
              <a:rPr lang="en-US" sz="2000" b="1" dirty="0">
                <a:solidFill>
                  <a:srgbClr val="2D873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rgbClr val="2D87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spirit of unity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the mission pervades the gathering and leaders encourage one another respecting the different approaches and perspectives on the mission.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/>
          </a:p>
        </p:txBody>
      </p:sp>
      <p:sp>
        <p:nvSpPr>
          <p:cNvPr id="130" name="Google Shape;130;p16"/>
          <p:cNvSpPr txBox="1"/>
          <p:nvPr/>
        </p:nvSpPr>
        <p:spPr>
          <a:xfrm>
            <a:off x="-2" y="878281"/>
            <a:ext cx="6096000" cy="1051560"/>
          </a:xfrm>
          <a:prstGeom prst="rect">
            <a:avLst/>
          </a:prstGeom>
        </p:spPr>
        <p:txBody>
          <a:bodyPr spcFirstLastPara="1" vert="horz" lIns="60960" tIns="30480" rIns="60960" bIns="30480" rtlCol="0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SzPts val="7499"/>
            </a:pPr>
            <a:r>
              <a:rPr lang="en-US" sz="2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Exo 2"/>
              </a:rPr>
              <a:t>Looking at the whole </a:t>
            </a:r>
            <a:br>
              <a:rPr lang="en-US" sz="2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Exo 2"/>
              </a:rPr>
            </a:br>
            <a:r>
              <a:rPr lang="en-US" sz="2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Exo 2"/>
              </a:rPr>
              <a:t>nation together</a:t>
            </a:r>
            <a:endParaRPr lang="en-US" sz="2800" b="1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C2B20F6-5FB4-D339-535D-0BC331D9A01F}"/>
              </a:ext>
            </a:extLst>
          </p:cNvPr>
          <p:cNvSpPr txBox="1"/>
          <p:nvPr/>
        </p:nvSpPr>
        <p:spPr>
          <a:xfrm>
            <a:off x="16858" y="417211"/>
            <a:ext cx="6079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collaborative roundtable involves…</a:t>
            </a:r>
            <a:endParaRPr lang="en-CA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 descr="A green circle with white people and text&#10;&#10;Description automatically generated">
            <a:extLst>
              <a:ext uri="{FF2B5EF4-FFF2-40B4-BE49-F238E27FC236}">
                <a16:creationId xmlns:a16="http://schemas.microsoft.com/office/drawing/2014/main" id="{094FA53E-5F96-E27F-B913-25650B90C1C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635" y="2012699"/>
            <a:ext cx="2032000" cy="1981200"/>
          </a:xfrm>
          <a:prstGeom prst="rect">
            <a:avLst/>
          </a:prstGeom>
        </p:spPr>
      </p:pic>
      <p:pic>
        <p:nvPicPr>
          <p:cNvPr id="31" name="Picture 30" descr="A grey circle with white logo&#10;&#10;Description automatically generated">
            <a:extLst>
              <a:ext uri="{FF2B5EF4-FFF2-40B4-BE49-F238E27FC236}">
                <a16:creationId xmlns:a16="http://schemas.microsoft.com/office/drawing/2014/main" id="{178E1B6E-30F3-FB09-5B04-901885EEF9A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732" y="3916254"/>
            <a:ext cx="2032000" cy="19812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EC12CF1-F2A3-9854-C98E-E04F30CDD561}"/>
              </a:ext>
            </a:extLst>
          </p:cNvPr>
          <p:cNvGrpSpPr/>
          <p:nvPr/>
        </p:nvGrpSpPr>
        <p:grpSpPr>
          <a:xfrm>
            <a:off x="3107452" y="3968499"/>
            <a:ext cx="2032000" cy="1981200"/>
            <a:chOff x="2759222" y="3905592"/>
            <a:chExt cx="2032000" cy="1981200"/>
          </a:xfrm>
        </p:grpSpPr>
        <p:pic>
          <p:nvPicPr>
            <p:cNvPr id="8" name="Picture 7" descr="A green circle with a white circle with a white circle with a white circle with a white circle with a white circle with a white circle with a white circle with a white circle with a white circle&#10;&#10;Description automatically generated">
              <a:extLst>
                <a:ext uri="{FF2B5EF4-FFF2-40B4-BE49-F238E27FC236}">
                  <a16:creationId xmlns:a16="http://schemas.microsoft.com/office/drawing/2014/main" id="{8D504363-2E66-4849-80DE-E3E86857E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9222" y="3905592"/>
              <a:ext cx="2032000" cy="1981200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BFACED7-20F7-009F-2B20-E8BBE702CB40}"/>
                </a:ext>
              </a:extLst>
            </p:cNvPr>
            <p:cNvSpPr/>
            <p:nvPr/>
          </p:nvSpPr>
          <p:spPr>
            <a:xfrm>
              <a:off x="2871588" y="3968499"/>
              <a:ext cx="1749580" cy="174958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 descr="A green circle with white text&#10;&#10;Description automatically generated">
            <a:extLst>
              <a:ext uri="{FF2B5EF4-FFF2-40B4-BE49-F238E27FC236}">
                <a16:creationId xmlns:a16="http://schemas.microsoft.com/office/drawing/2014/main" id="{C82B0422-A583-E99D-EA41-FDA0C13A15E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4926" y="1962595"/>
            <a:ext cx="2032000" cy="19812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B4E7ACA3-EA55-6F84-C97E-865E9A7ACB8E}"/>
              </a:ext>
            </a:extLst>
          </p:cNvPr>
          <p:cNvSpPr/>
          <p:nvPr/>
        </p:nvSpPr>
        <p:spPr>
          <a:xfrm>
            <a:off x="3197452" y="2090931"/>
            <a:ext cx="1749580" cy="174958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AB60ECE-E606-0121-678E-9C0F26DDD371}"/>
              </a:ext>
            </a:extLst>
          </p:cNvPr>
          <p:cNvSpPr/>
          <p:nvPr/>
        </p:nvSpPr>
        <p:spPr>
          <a:xfrm>
            <a:off x="1151327" y="2102075"/>
            <a:ext cx="1749580" cy="174958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sitting around tables and a person speaking into a microphone&#10;&#10;Description automatically generated">
            <a:extLst>
              <a:ext uri="{FF2B5EF4-FFF2-40B4-BE49-F238E27FC236}">
                <a16:creationId xmlns:a16="http://schemas.microsoft.com/office/drawing/2014/main" id="{3532755B-D152-68D4-84E8-363943E594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0214"/>
            <a:ext cx="6079142" cy="4045164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2443563D-E830-48E5-2D85-E61E28423AB1}"/>
              </a:ext>
            </a:extLst>
          </p:cNvPr>
          <p:cNvSpPr/>
          <p:nvPr/>
        </p:nvSpPr>
        <p:spPr>
          <a:xfrm>
            <a:off x="-1" y="0"/>
            <a:ext cx="6096001" cy="6858000"/>
          </a:xfrm>
          <a:prstGeom prst="rect">
            <a:avLst/>
          </a:prstGeom>
          <a:solidFill>
            <a:srgbClr val="ADD1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A15A41-3DBB-1C07-95AC-BCF92CCA59C7}"/>
              </a:ext>
            </a:extLst>
          </p:cNvPr>
          <p:cNvSpPr txBox="1"/>
          <p:nvPr/>
        </p:nvSpPr>
        <p:spPr>
          <a:xfrm>
            <a:off x="6498952" y="4178573"/>
            <a:ext cx="5426499" cy="2566232"/>
          </a:xfrm>
          <a:prstGeom prst="rect">
            <a:avLst/>
          </a:prstGeom>
        </p:spPr>
        <p:txBody>
          <a:bodyPr vert="horz" lIns="60960" tIns="30480" rIns="60960" bIns="30480" rtlCol="0">
            <a:normAutofit/>
          </a:bodyPr>
          <a:lstStyle/>
          <a:p>
            <a:pPr marL="152407">
              <a:spcAft>
                <a:spcPts val="400"/>
              </a:spcAft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Organizations that provide systems, tools, processes, materials, mentoring, coaching </a:t>
            </a:r>
            <a:b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and training are invited to collaborate in the implementation of the plans to saturate the </a:t>
            </a:r>
            <a:b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nation with multiplying churches and missional communities. The spirit of </a:t>
            </a:r>
            <a:r>
              <a:rPr lang="en-US" sz="1900" b="1" dirty="0">
                <a:solidFill>
                  <a:srgbClr val="2D87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Collaborate to Saturate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is inclusive, with an emphasis on grassroots collaboration and action.</a:t>
            </a:r>
          </a:p>
          <a:p>
            <a:pPr marL="304815" indent="-152408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C298148-D04E-4E69-2778-9B23B647F3E6}"/>
              </a:ext>
            </a:extLst>
          </p:cNvPr>
          <p:cNvSpPr/>
          <p:nvPr/>
        </p:nvSpPr>
        <p:spPr>
          <a:xfrm>
            <a:off x="7371066" y="420631"/>
            <a:ext cx="1451874" cy="14518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Google Shape;130;p16"/>
          <p:cNvSpPr txBox="1"/>
          <p:nvPr/>
        </p:nvSpPr>
        <p:spPr>
          <a:xfrm>
            <a:off x="-1" y="886448"/>
            <a:ext cx="6079142" cy="998759"/>
          </a:xfrm>
          <a:prstGeom prst="rect">
            <a:avLst/>
          </a:prstGeom>
        </p:spPr>
        <p:txBody>
          <a:bodyPr spcFirstLastPara="1" vert="horz" lIns="60960" tIns="30480" rIns="60960" bIns="30480" rtlCol="0" anchor="t" anchorCtr="0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SzPts val="7499"/>
            </a:pPr>
            <a:r>
              <a:rPr lang="en-US" sz="2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Exo 2"/>
              </a:rPr>
              <a:t>A place for every system </a:t>
            </a:r>
            <a:br>
              <a:rPr lang="en-US" sz="2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Exo 2"/>
              </a:rPr>
            </a:br>
            <a:r>
              <a:rPr lang="en-US" sz="2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Exo 2"/>
              </a:rPr>
              <a:t>that promotes saturation</a:t>
            </a:r>
            <a:endParaRPr lang="en-US" sz="2800" b="1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6AF60E3-06B8-CFAA-0323-2B20C9EDF45D}"/>
              </a:ext>
            </a:extLst>
          </p:cNvPr>
          <p:cNvSpPr txBox="1"/>
          <p:nvPr/>
        </p:nvSpPr>
        <p:spPr>
          <a:xfrm>
            <a:off x="16858" y="417211"/>
            <a:ext cx="6079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collaborative roundtable involves…</a:t>
            </a:r>
            <a:endParaRPr lang="en-CA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green circle with white people and text&#10;&#10;Description automatically generated">
            <a:extLst>
              <a:ext uri="{FF2B5EF4-FFF2-40B4-BE49-F238E27FC236}">
                <a16:creationId xmlns:a16="http://schemas.microsoft.com/office/drawing/2014/main" id="{D9CE5545-B87E-6136-C032-195DE886800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874" y="2108200"/>
            <a:ext cx="2032000" cy="1981200"/>
          </a:xfrm>
          <a:prstGeom prst="rect">
            <a:avLst/>
          </a:prstGeom>
        </p:spPr>
      </p:pic>
      <p:pic>
        <p:nvPicPr>
          <p:cNvPr id="5" name="Picture 4" descr="A green circle with white text&#10;&#10;Description automatically generated">
            <a:extLst>
              <a:ext uri="{FF2B5EF4-FFF2-40B4-BE49-F238E27FC236}">
                <a16:creationId xmlns:a16="http://schemas.microsoft.com/office/drawing/2014/main" id="{9EDC1621-C8F5-5212-15F6-30DDC8C9651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4005" y="1996638"/>
            <a:ext cx="2032000" cy="19812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EE6DC17-685F-A505-171D-EF293871A027}"/>
              </a:ext>
            </a:extLst>
          </p:cNvPr>
          <p:cNvSpPr/>
          <p:nvPr/>
        </p:nvSpPr>
        <p:spPr>
          <a:xfrm>
            <a:off x="1034566" y="2108200"/>
            <a:ext cx="1749580" cy="174958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19FF6A5-79C8-C41F-BB1B-5B238999616B}"/>
              </a:ext>
            </a:extLst>
          </p:cNvPr>
          <p:cNvSpPr/>
          <p:nvPr/>
        </p:nvSpPr>
        <p:spPr>
          <a:xfrm>
            <a:off x="3118079" y="2114775"/>
            <a:ext cx="1749580" cy="174958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green circle with white dots and a black background&#10;&#10;Description automatically generated">
            <a:extLst>
              <a:ext uri="{FF2B5EF4-FFF2-40B4-BE49-F238E27FC236}">
                <a16:creationId xmlns:a16="http://schemas.microsoft.com/office/drawing/2014/main" id="{AC26ACFC-0511-4905-C6AC-F0198F144DD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404" y="3970367"/>
            <a:ext cx="2032000" cy="19812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6512B04D-64B7-A4D3-BC0C-5D1F282423BC}"/>
              </a:ext>
            </a:extLst>
          </p:cNvPr>
          <p:cNvSpPr/>
          <p:nvPr/>
        </p:nvSpPr>
        <p:spPr>
          <a:xfrm>
            <a:off x="1042084" y="4000680"/>
            <a:ext cx="1749580" cy="174958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ey circle with a white circle with a white circle with a white circle with a white circle with a white circle with a white circle with a white circle with a white circle with a white circle&#10;&#10;Description automatically generated">
            <a:extLst>
              <a:ext uri="{FF2B5EF4-FFF2-40B4-BE49-F238E27FC236}">
                <a16:creationId xmlns:a16="http://schemas.microsoft.com/office/drawing/2014/main" id="{883926E4-7E1F-E181-600F-DF11E903289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9798" y="3858363"/>
            <a:ext cx="20320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10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335CCC-CA52-A96C-DBCE-D947DCA45D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-1238250" y="1238250"/>
            <a:ext cx="5981700" cy="3505200"/>
          </a:xfrm>
          <a:prstGeom prst="rect">
            <a:avLst/>
          </a:prstGeom>
        </p:spPr>
      </p:pic>
      <p:pic>
        <p:nvPicPr>
          <p:cNvPr id="4" name="Picture 3" descr="A picture containing screenshot, graphics, design&#10;&#10;Description automatically generated">
            <a:extLst>
              <a:ext uri="{FF2B5EF4-FFF2-40B4-BE49-F238E27FC236}">
                <a16:creationId xmlns:a16="http://schemas.microsoft.com/office/drawing/2014/main" id="{D7537D7F-6B09-A35F-C814-20D82C26A3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9305" y="5702421"/>
            <a:ext cx="1900713" cy="5621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0A5215-D5B3-73BD-2361-B09FEF15B41D}"/>
              </a:ext>
            </a:extLst>
          </p:cNvPr>
          <p:cNvSpPr txBox="1"/>
          <p:nvPr/>
        </p:nvSpPr>
        <p:spPr>
          <a:xfrm>
            <a:off x="1294410" y="4753456"/>
            <a:ext cx="9880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15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 </a:t>
            </a:r>
            <a:r>
              <a:rPr lang="en-US" sz="2400" b="1" dirty="0" err="1">
                <a:solidFill>
                  <a:srgbClr val="0015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Wagenveld</a:t>
            </a:r>
            <a:r>
              <a:rPr lang="en-US" sz="2400" b="1" dirty="0">
                <a:solidFill>
                  <a:srgbClr val="0015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Cruz Mario </a:t>
            </a:r>
            <a:r>
              <a:rPr lang="en-US" sz="2400" b="1" dirty="0">
                <a:solidFill>
                  <a:srgbClr val="00157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Paniagua, </a:t>
            </a:r>
            <a:r>
              <a:rPr lang="en-US" sz="2400" b="1" dirty="0">
                <a:solidFill>
                  <a:srgbClr val="0015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Ron Anderson</a:t>
            </a:r>
            <a:endParaRPr lang="en-US" sz="2400" b="1" dirty="0">
              <a:solidFill>
                <a:srgbClr val="00157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Global Catalysts for Church Planting</a:t>
            </a:r>
            <a:endParaRPr lang="en-A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689179-9ED1-A6DF-B59D-250E8454D6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0284" y="619494"/>
            <a:ext cx="3889734" cy="3889734"/>
          </a:xfrm>
          <a:prstGeom prst="rect">
            <a:avLst/>
          </a:prstGeom>
        </p:spPr>
      </p:pic>
      <p:sp>
        <p:nvSpPr>
          <p:cNvPr id="8" name="Google Shape;128;p16">
            <a:extLst>
              <a:ext uri="{FF2B5EF4-FFF2-40B4-BE49-F238E27FC236}">
                <a16:creationId xmlns:a16="http://schemas.microsoft.com/office/drawing/2014/main" id="{EE27F096-EC04-E6C7-9D1B-F07A7F7D010C}"/>
              </a:ext>
            </a:extLst>
          </p:cNvPr>
          <p:cNvSpPr/>
          <p:nvPr/>
        </p:nvSpPr>
        <p:spPr>
          <a:xfrm>
            <a:off x="0" y="6508750"/>
            <a:ext cx="12192000" cy="349250"/>
          </a:xfrm>
          <a:custGeom>
            <a:avLst/>
            <a:gdLst/>
            <a:ahLst/>
            <a:cxnLst/>
            <a:rect l="l" t="t" r="r" b="b"/>
            <a:pathLst>
              <a:path w="18288000" h="523875" extrusionOk="0">
                <a:moveTo>
                  <a:pt x="0" y="0"/>
                </a:moveTo>
                <a:lnTo>
                  <a:pt x="18288000" y="0"/>
                </a:lnTo>
                <a:lnTo>
                  <a:pt x="18288000" y="523875"/>
                </a:lnTo>
                <a:lnTo>
                  <a:pt x="0" y="5238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12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448A7F-DE94-D02B-4C19-F98305FE06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023" y="619494"/>
            <a:ext cx="3889734" cy="38897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7A1426-B0DD-65C7-5158-12B162DB4DE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132" y="619497"/>
            <a:ext cx="3889735" cy="388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8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in a meeting&#10;&#10;Description automatically generated">
            <a:extLst>
              <a:ext uri="{FF2B5EF4-FFF2-40B4-BE49-F238E27FC236}">
                <a16:creationId xmlns:a16="http://schemas.microsoft.com/office/drawing/2014/main" id="{EBA9BE85-FB1D-06F2-F3E5-856173F285E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5950" y="-86498"/>
            <a:ext cx="7356050" cy="551703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2B87004-A8A6-2883-4AD6-1289137C415E}"/>
              </a:ext>
            </a:extLst>
          </p:cNvPr>
          <p:cNvSpPr/>
          <p:nvPr/>
        </p:nvSpPr>
        <p:spPr>
          <a:xfrm>
            <a:off x="-2266" y="0"/>
            <a:ext cx="5167389" cy="6858000"/>
          </a:xfrm>
          <a:prstGeom prst="rect">
            <a:avLst/>
          </a:prstGeom>
          <a:solidFill>
            <a:srgbClr val="ADD1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390DC5-DC76-2971-566C-C8CD3A01073B}"/>
              </a:ext>
            </a:extLst>
          </p:cNvPr>
          <p:cNvSpPr txBox="1"/>
          <p:nvPr/>
        </p:nvSpPr>
        <p:spPr>
          <a:xfrm>
            <a:off x="-2266" y="2598154"/>
            <a:ext cx="5165123" cy="1136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indent="-228600" algn="ctr" defTabSz="457200">
              <a:lnSpc>
                <a:spcPct val="120000"/>
              </a:lnSpc>
              <a:tabLst>
                <a:tab pos="457200" algn="l"/>
              </a:tabLst>
              <a:defRPr sz="1800" b="1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800" b="1" dirty="0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Working Table </a:t>
            </a:r>
          </a:p>
          <a:p>
            <a:pPr marL="457200" indent="-228600" algn="ctr" defTabSz="457200">
              <a:lnSpc>
                <a:spcPct val="120000"/>
              </a:lnSpc>
              <a:tabLst>
                <a:tab pos="457200" algn="l"/>
              </a:tabLst>
              <a:defRPr sz="1800" b="1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800" b="1" dirty="0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in Puerto Rico</a:t>
            </a:r>
          </a:p>
        </p:txBody>
      </p:sp>
      <p:pic>
        <p:nvPicPr>
          <p:cNvPr id="6" name="Picture 5" descr="A green and yellow text on a black background&#10;&#10;Description automatically generated">
            <a:extLst>
              <a:ext uri="{FF2B5EF4-FFF2-40B4-BE49-F238E27FC236}">
                <a16:creationId xmlns:a16="http://schemas.microsoft.com/office/drawing/2014/main" id="{52728785-18CF-98C7-B3BF-0B8CB02351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3064" y="5594528"/>
            <a:ext cx="2337693" cy="8969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616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2B87004-A8A6-2883-4AD6-1289137C415E}"/>
              </a:ext>
            </a:extLst>
          </p:cNvPr>
          <p:cNvSpPr/>
          <p:nvPr/>
        </p:nvSpPr>
        <p:spPr>
          <a:xfrm>
            <a:off x="-26979" y="0"/>
            <a:ext cx="5167389" cy="6858000"/>
          </a:xfrm>
          <a:prstGeom prst="rect">
            <a:avLst/>
          </a:prstGeom>
          <a:solidFill>
            <a:srgbClr val="ADD1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390DC5-DC76-2971-566C-C8CD3A01073B}"/>
              </a:ext>
            </a:extLst>
          </p:cNvPr>
          <p:cNvSpPr txBox="1"/>
          <p:nvPr/>
        </p:nvSpPr>
        <p:spPr>
          <a:xfrm>
            <a:off x="1" y="2556860"/>
            <a:ext cx="5140410" cy="1136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indent="-228600" algn="ctr" defTabSz="457200">
              <a:lnSpc>
                <a:spcPct val="120000"/>
              </a:lnSpc>
              <a:tabLst>
                <a:tab pos="457200" algn="l"/>
              </a:tabLst>
              <a:defRPr sz="1800" b="1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800" b="1" dirty="0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Working Table in Dominican Republic</a:t>
            </a:r>
          </a:p>
        </p:txBody>
      </p:sp>
      <p:pic>
        <p:nvPicPr>
          <p:cNvPr id="6" name="Picture 5" descr="A green and yellow text on a black background&#10;&#10;Description automatically generated">
            <a:extLst>
              <a:ext uri="{FF2B5EF4-FFF2-40B4-BE49-F238E27FC236}">
                <a16:creationId xmlns:a16="http://schemas.microsoft.com/office/drawing/2014/main" id="{52728785-18CF-98C7-B3BF-0B8CB02351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7140" y="4939620"/>
            <a:ext cx="2337693" cy="896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32ACBE65-311F-83CF-5431-80AC3794B9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0410" y="0"/>
            <a:ext cx="7051589" cy="396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98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9B9DC4-8609-237F-3C8A-88D9B996F257}"/>
              </a:ext>
            </a:extLst>
          </p:cNvPr>
          <p:cNvSpPr/>
          <p:nvPr/>
        </p:nvSpPr>
        <p:spPr>
          <a:xfrm>
            <a:off x="0" y="-32130"/>
            <a:ext cx="12192000" cy="1539653"/>
          </a:xfrm>
          <a:prstGeom prst="rect">
            <a:avLst/>
          </a:prstGeom>
          <a:solidFill>
            <a:srgbClr val="ADD1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9519" y="3025349"/>
            <a:ext cx="1657296" cy="165729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5663" y="3260875"/>
            <a:ext cx="1449854" cy="118624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6185" y="3140501"/>
            <a:ext cx="866514" cy="1361017"/>
          </a:xfrm>
          <a:prstGeom prst="rect">
            <a:avLst/>
          </a:prstGeom>
        </p:spPr>
      </p:pic>
      <p:pic>
        <p:nvPicPr>
          <p:cNvPr id="1026" name="Picture 2" descr="Asambleas de Dios no tiene candidatos; llama a votar el 15 de mayo |  Evidencias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95663" y="5316963"/>
            <a:ext cx="1053397" cy="86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122" y="3239503"/>
            <a:ext cx="1157703" cy="115770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3876" y="5256795"/>
            <a:ext cx="1400074" cy="104303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8119" y="3239504"/>
            <a:ext cx="1157702" cy="1157703"/>
          </a:xfrm>
          <a:prstGeom prst="rect">
            <a:avLst/>
          </a:prstGeom>
        </p:spPr>
      </p:pic>
      <p:graphicFrame>
        <p:nvGraphicFramePr>
          <p:cNvPr id="13" name="Objeto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952057"/>
              </p:ext>
            </p:extLst>
          </p:nvPr>
        </p:nvGraphicFramePr>
        <p:xfrm>
          <a:off x="6032656" y="5236144"/>
          <a:ext cx="1349808" cy="1043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9" imgW="7543546" imgH="5829097" progId="AcroExch.Document.7">
                  <p:embed/>
                </p:oleObj>
              </mc:Choice>
              <mc:Fallback>
                <p:oleObj name="Acrobat Document" r:id="rId9" imgW="7543546" imgH="5829097" progId="AcroExch.Document.7">
                  <p:embed/>
                  <p:pic>
                    <p:nvPicPr>
                      <p:cNvPr id="13" name="Objeto 12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032656" y="5236144"/>
                        <a:ext cx="1349808" cy="10430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Imagen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8561" y="5256795"/>
            <a:ext cx="1043032" cy="1043032"/>
          </a:xfrm>
          <a:prstGeom prst="rect">
            <a:avLst/>
          </a:prstGeom>
        </p:spPr>
      </p:pic>
      <p:pic>
        <p:nvPicPr>
          <p:cNvPr id="16" name="Imagen 5">
            <a:extLst>
              <a:ext uri="{FF2B5EF4-FFF2-40B4-BE49-F238E27FC236}">
                <a16:creationId xmlns:a16="http://schemas.microsoft.com/office/drawing/2014/main" id="{06414CFC-8860-6F29-DD7F-6AFAD878412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2739" y="3340401"/>
            <a:ext cx="962131" cy="9559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ED135B-5EAC-7470-FA2D-2143079A259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5224" y="1863399"/>
            <a:ext cx="2435626" cy="6430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F284B3B-1D46-AA9F-7E9C-416A80D9014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92933" y="5316963"/>
            <a:ext cx="1826056" cy="1050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6C9A42-812B-0A4C-A09D-CFDC9B085B44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8026" y="1661161"/>
            <a:ext cx="1430806" cy="8610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2F5D6F-A9D5-EA70-4B8C-D8B3D8832602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6805" y="1785509"/>
            <a:ext cx="2198760" cy="656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92FAE5-B902-27DA-AC73-E729F4AEDB81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6633" y="5218038"/>
            <a:ext cx="962131" cy="1096786"/>
          </a:xfrm>
          <a:prstGeom prst="rect">
            <a:avLst/>
          </a:prstGeom>
        </p:spPr>
      </p:pic>
      <p:pic>
        <p:nvPicPr>
          <p:cNvPr id="6" name="Picture 5" descr="A black and white sign with text&#10;&#10;Description automatically generated">
            <a:extLst>
              <a:ext uri="{FF2B5EF4-FFF2-40B4-BE49-F238E27FC236}">
                <a16:creationId xmlns:a16="http://schemas.microsoft.com/office/drawing/2014/main" id="{BCCB5781-8207-46B0-72D6-327B73ACB269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3713" y="1866498"/>
            <a:ext cx="2116790" cy="6260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2B65706-5A3C-9D75-A640-D07AAC944C8F}"/>
              </a:ext>
            </a:extLst>
          </p:cNvPr>
          <p:cNvSpPr txBox="1"/>
          <p:nvPr/>
        </p:nvSpPr>
        <p:spPr>
          <a:xfrm>
            <a:off x="0" y="328731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001570"/>
                </a:solidFill>
                <a:latin typeface="Arial" panose="020B0604020202020204" pitchFamily="34" charset="0"/>
              </a:rPr>
              <a:t>Another example:</a:t>
            </a:r>
          </a:p>
          <a:p>
            <a:pPr algn="ctr"/>
            <a:r>
              <a:rPr lang="en-US" sz="2600" b="1" dirty="0">
                <a:solidFill>
                  <a:srgbClr val="001570"/>
                </a:solidFill>
                <a:latin typeface="Arial" panose="020B0604020202020204" pitchFamily="34" charset="0"/>
              </a:rPr>
              <a:t>Dominican Republic</a:t>
            </a:r>
            <a:r>
              <a:rPr lang="en-CA" sz="2600" b="1" dirty="0">
                <a:solidFill>
                  <a:srgbClr val="001570"/>
                </a:solidFill>
                <a:latin typeface="Arial" panose="020B0604020202020204" pitchFamily="34" charset="0"/>
              </a:rPr>
              <a:t>: many denominations and networks </a:t>
            </a:r>
            <a:r>
              <a:rPr lang="en-CA" sz="2600" b="1" dirty="0">
                <a:solidFill>
                  <a:schemeClr val="bg1"/>
                </a:solidFill>
                <a:latin typeface="Arial" panose="020B0604020202020204" pitchFamily="34" charset="0"/>
              </a:rPr>
              <a:t>– One Goal!</a:t>
            </a:r>
            <a:endParaRPr lang="en-US" sz="2600" b="1" kern="0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04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8435D08-8C25-A802-1CC9-7CD7D8513C84}"/>
              </a:ext>
            </a:extLst>
          </p:cNvPr>
          <p:cNvSpPr/>
          <p:nvPr/>
        </p:nvSpPr>
        <p:spPr>
          <a:xfrm>
            <a:off x="-4531" y="0"/>
            <a:ext cx="6098266" cy="6858000"/>
          </a:xfrm>
          <a:prstGeom prst="rect">
            <a:avLst/>
          </a:prstGeom>
          <a:solidFill>
            <a:srgbClr val="ADD1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95;p14">
            <a:extLst>
              <a:ext uri="{FF2B5EF4-FFF2-40B4-BE49-F238E27FC236}">
                <a16:creationId xmlns:a16="http://schemas.microsoft.com/office/drawing/2014/main" id="{58CB047E-989D-AE89-9A7E-C7F2B42A0807}"/>
              </a:ext>
            </a:extLst>
          </p:cNvPr>
          <p:cNvSpPr txBox="1"/>
          <p:nvPr/>
        </p:nvSpPr>
        <p:spPr>
          <a:xfrm>
            <a:off x="445750" y="1996036"/>
            <a:ext cx="5297403" cy="3877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100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Roundtable Gathering </a:t>
            </a:r>
          </a:p>
          <a:p>
            <a:pPr marL="34290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lang="en-US" sz="2100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34290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78 leaders from different denominations and ministries</a:t>
            </a:r>
          </a:p>
          <a:p>
            <a:pPr marL="34290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21 ministries/organizations represented</a:t>
            </a:r>
          </a:p>
          <a:p>
            <a:pPr marL="34290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Every organization had an opportunity to share about their efforts and strategies.</a:t>
            </a:r>
          </a:p>
          <a:p>
            <a:pPr marL="34290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Every organization marked on the map where they are working.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3735" y="0"/>
            <a:ext cx="6098265" cy="4573700"/>
          </a:xfrm>
          <a:prstGeom prst="rect">
            <a:avLst/>
          </a:prstGeom>
        </p:spPr>
      </p:pic>
      <p:sp>
        <p:nvSpPr>
          <p:cNvPr id="94" name="Google Shape;94;p14"/>
          <p:cNvSpPr txBox="1"/>
          <p:nvPr/>
        </p:nvSpPr>
        <p:spPr>
          <a:xfrm>
            <a:off x="729999" y="1269914"/>
            <a:ext cx="2198939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SzPts val="12699"/>
            </a:pPr>
            <a:r>
              <a:rPr lang="en-US" sz="2400" b="1" dirty="0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  <a:sym typeface="Exo 2"/>
              </a:rPr>
              <a:t>Cambodia</a:t>
            </a:r>
            <a:endParaRPr lang="en-US" sz="2400" b="1" dirty="0">
              <a:solidFill>
                <a:srgbClr val="001570"/>
              </a:solidFill>
              <a:latin typeface="Arial Black" panose="020B0604020202020204" pitchFamily="34" charset="0"/>
              <a:cs typeface="Arial Black" panose="020B0604020202020204" pitchFamily="34" charset="0"/>
              <a:sym typeface="Arial"/>
            </a:endParaRPr>
          </a:p>
        </p:txBody>
      </p:sp>
      <p:pic>
        <p:nvPicPr>
          <p:cNvPr id="5" name="Picture 4" descr="A green and yellow text on a black background&#10;&#10;Description automatically generated">
            <a:extLst>
              <a:ext uri="{FF2B5EF4-FFF2-40B4-BE49-F238E27FC236}">
                <a16:creationId xmlns:a16="http://schemas.microsoft.com/office/drawing/2014/main" id="{048BE014-4DF7-556C-6977-51D361D5BCF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971" y="5248574"/>
            <a:ext cx="2435793" cy="93455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FB4510-FEFB-AFE5-F190-A9A46EAA1DCE}"/>
              </a:ext>
            </a:extLst>
          </p:cNvPr>
          <p:cNvSpPr txBox="1"/>
          <p:nvPr/>
        </p:nvSpPr>
        <p:spPr>
          <a:xfrm>
            <a:off x="631488" y="662703"/>
            <a:ext cx="378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Other examples</a:t>
            </a:r>
            <a:endParaRPr lang="en-AR" sz="2400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123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7F13CE8-E954-6180-01BD-C41333F5B739}"/>
              </a:ext>
            </a:extLst>
          </p:cNvPr>
          <p:cNvSpPr/>
          <p:nvPr/>
        </p:nvSpPr>
        <p:spPr>
          <a:xfrm>
            <a:off x="-2266" y="0"/>
            <a:ext cx="6098266" cy="6858000"/>
          </a:xfrm>
          <a:prstGeom prst="rect">
            <a:avLst/>
          </a:prstGeom>
          <a:solidFill>
            <a:srgbClr val="ADD1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94;p14">
            <a:extLst>
              <a:ext uri="{FF2B5EF4-FFF2-40B4-BE49-F238E27FC236}">
                <a16:creationId xmlns:a16="http://schemas.microsoft.com/office/drawing/2014/main" id="{CC6DF1B8-3D40-64FB-A5F2-BA077C9CC85A}"/>
              </a:ext>
            </a:extLst>
          </p:cNvPr>
          <p:cNvSpPr txBox="1"/>
          <p:nvPr/>
        </p:nvSpPr>
        <p:spPr>
          <a:xfrm>
            <a:off x="-2266" y="3047863"/>
            <a:ext cx="3126258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ts val="12699"/>
            </a:pPr>
            <a:r>
              <a:rPr lang="en-US" sz="2800" b="1" dirty="0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  <a:sym typeface="Exo 2"/>
              </a:rPr>
              <a:t>Cambodia</a:t>
            </a:r>
            <a:endParaRPr lang="en-US" sz="2800" b="1" dirty="0">
              <a:solidFill>
                <a:srgbClr val="001570"/>
              </a:solidFill>
              <a:latin typeface="Arial Black" panose="020B0604020202020204" pitchFamily="34" charset="0"/>
              <a:cs typeface="Arial Black" panose="020B0604020202020204" pitchFamily="34" charset="0"/>
              <a:sym typeface="Arial"/>
            </a:endParaRPr>
          </a:p>
        </p:txBody>
      </p:sp>
      <p:pic>
        <p:nvPicPr>
          <p:cNvPr id="6" name="Picture 5" descr="A map of the united states&#10;&#10;Description automatically generated">
            <a:extLst>
              <a:ext uri="{FF2B5EF4-FFF2-40B4-BE49-F238E27FC236}">
                <a16:creationId xmlns:a16="http://schemas.microsoft.com/office/drawing/2014/main" id="{AF5D45FE-13B7-1207-E244-0F5EBA6DC2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6259" y="0"/>
            <a:ext cx="9161764" cy="687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271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0DD0EC-FCA5-CE42-F999-13931BD4FB32}"/>
              </a:ext>
            </a:extLst>
          </p:cNvPr>
          <p:cNvSpPr/>
          <p:nvPr/>
        </p:nvSpPr>
        <p:spPr>
          <a:xfrm>
            <a:off x="-2266" y="6661"/>
            <a:ext cx="12194266" cy="6858000"/>
          </a:xfrm>
          <a:prstGeom prst="rect">
            <a:avLst/>
          </a:prstGeom>
          <a:solidFill>
            <a:srgbClr val="ADD1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94;p14">
            <a:extLst>
              <a:ext uri="{FF2B5EF4-FFF2-40B4-BE49-F238E27FC236}">
                <a16:creationId xmlns:a16="http://schemas.microsoft.com/office/drawing/2014/main" id="{FF95DF06-388A-4820-F34F-0CC69D13BE35}"/>
              </a:ext>
            </a:extLst>
          </p:cNvPr>
          <p:cNvSpPr txBox="1"/>
          <p:nvPr/>
        </p:nvSpPr>
        <p:spPr>
          <a:xfrm>
            <a:off x="7085405" y="893695"/>
            <a:ext cx="2681966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ts val="12699"/>
            </a:pPr>
            <a:r>
              <a:rPr lang="en-US" sz="2800" b="1" dirty="0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  <a:sym typeface="Exo 2"/>
              </a:rPr>
              <a:t>Tanzania</a:t>
            </a:r>
            <a:endParaRPr lang="en-US" sz="2800" b="1" dirty="0">
              <a:solidFill>
                <a:srgbClr val="001570"/>
              </a:solidFill>
              <a:latin typeface="Arial Black" panose="020B0604020202020204" pitchFamily="34" charset="0"/>
              <a:cs typeface="Arial Black" panose="020B060402020202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A5D960-E659-6A06-FBF3-7E6E213E24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9903" y="1937501"/>
            <a:ext cx="8192097" cy="492049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5D4C69E-1AE4-FB20-412E-FF98F3D4DC39}"/>
              </a:ext>
            </a:extLst>
          </p:cNvPr>
          <p:cNvSpPr/>
          <p:nvPr/>
        </p:nvSpPr>
        <p:spPr>
          <a:xfrm>
            <a:off x="158497" y="237687"/>
            <a:ext cx="5648328" cy="56483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1AF961-1521-09BD-78FD-834951575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629" y="310841"/>
            <a:ext cx="5474043" cy="547404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462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94;p14">
            <a:extLst>
              <a:ext uri="{FF2B5EF4-FFF2-40B4-BE49-F238E27FC236}">
                <a16:creationId xmlns:a16="http://schemas.microsoft.com/office/drawing/2014/main" id="{CC6DF1B8-3D40-64FB-A5F2-BA077C9CC85A}"/>
              </a:ext>
            </a:extLst>
          </p:cNvPr>
          <p:cNvSpPr txBox="1"/>
          <p:nvPr/>
        </p:nvSpPr>
        <p:spPr>
          <a:xfrm>
            <a:off x="-2266" y="3047863"/>
            <a:ext cx="3766744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ts val="12699"/>
            </a:pPr>
            <a:r>
              <a:rPr lang="en-US" sz="2800" b="1" dirty="0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  <a:sym typeface="Exo 2"/>
              </a:rPr>
              <a:t>Tanzania</a:t>
            </a:r>
            <a:endParaRPr lang="en-US" sz="2800" b="1" dirty="0">
              <a:solidFill>
                <a:srgbClr val="001570"/>
              </a:solidFill>
              <a:latin typeface="Arial Black" panose="020B0604020202020204" pitchFamily="34" charset="0"/>
              <a:cs typeface="Arial Black" panose="020B0604020202020204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01FF36-DFCB-B205-0311-354B763F11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8432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850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8F4FB7-F8E8-8077-5E85-617506EE870B}"/>
              </a:ext>
            </a:extLst>
          </p:cNvPr>
          <p:cNvSpPr/>
          <p:nvPr/>
        </p:nvSpPr>
        <p:spPr>
          <a:xfrm>
            <a:off x="-26978" y="0"/>
            <a:ext cx="12218977" cy="5160199"/>
          </a:xfrm>
          <a:prstGeom prst="rect">
            <a:avLst/>
          </a:prstGeom>
          <a:solidFill>
            <a:srgbClr val="ADD1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7CD9DF-5499-2419-0626-5427295C7D87}"/>
              </a:ext>
            </a:extLst>
          </p:cNvPr>
          <p:cNvSpPr txBox="1"/>
          <p:nvPr/>
        </p:nvSpPr>
        <p:spPr>
          <a:xfrm>
            <a:off x="774192" y="1056605"/>
            <a:ext cx="106436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/>
                <a:latin typeface="Arial Black" panose="020B0604020202020204" pitchFamily="34" charset="0"/>
                <a:cs typeface="Arial Black" panose="020B0604020202020204" pitchFamily="34" charset="0"/>
              </a:rPr>
              <a:t>Our specific goal: </a:t>
            </a:r>
          </a:p>
          <a:p>
            <a:pPr algn="ctr"/>
            <a:endParaRPr lang="en-US" sz="3200" b="1" dirty="0">
              <a:solidFill>
                <a:srgbClr val="00157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algn="ctr"/>
            <a:r>
              <a:rPr lang="en-US" sz="3200" b="1" dirty="0">
                <a:solidFill>
                  <a:srgbClr val="001570"/>
                </a:solidFill>
                <a:effectLst/>
                <a:latin typeface="Arial Black" panose="020B0604020202020204" pitchFamily="34" charset="0"/>
                <a:cs typeface="Arial Black" panose="020B0604020202020204" pitchFamily="34" charset="0"/>
              </a:rPr>
              <a:t>To establish an effective disciple-making, </a:t>
            </a:r>
            <a:br>
              <a:rPr lang="en-US" sz="3200" b="1" dirty="0">
                <a:solidFill>
                  <a:srgbClr val="001570"/>
                </a:solidFill>
                <a:effectLst/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3200" b="1" dirty="0">
                <a:solidFill>
                  <a:srgbClr val="001570"/>
                </a:solidFill>
                <a:effectLst/>
                <a:latin typeface="Arial Black" panose="020B0604020202020204" pitchFamily="34" charset="0"/>
                <a:cs typeface="Arial Black" panose="020B0604020202020204" pitchFamily="34" charset="0"/>
              </a:rPr>
              <a:t>church planting roundtable in each nation, supported by regional</a:t>
            </a:r>
            <a:r>
              <a:rPr lang="en-US" sz="3200" b="1" dirty="0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en-US" sz="3200" b="1" dirty="0">
                <a:solidFill>
                  <a:srgbClr val="001570"/>
                </a:solidFill>
                <a:effectLst/>
                <a:latin typeface="Arial Black" panose="020B0604020202020204" pitchFamily="34" charset="0"/>
                <a:cs typeface="Arial Black" panose="020B0604020202020204" pitchFamily="34" charset="0"/>
              </a:rPr>
              <a:t>collaborative gatherings. 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EDC1757-C049-4D9E-9639-28DFD414A3FD}"/>
              </a:ext>
            </a:extLst>
          </p:cNvPr>
          <p:cNvGrpSpPr/>
          <p:nvPr/>
        </p:nvGrpSpPr>
        <p:grpSpPr>
          <a:xfrm>
            <a:off x="3160346" y="5401285"/>
            <a:ext cx="6093481" cy="1110375"/>
            <a:chOff x="7373033" y="5564793"/>
            <a:chExt cx="4258234" cy="775950"/>
          </a:xfrm>
        </p:grpSpPr>
        <p:pic>
          <p:nvPicPr>
            <p:cNvPr id="6" name="Picture 5" descr="A green and yellow text on a black background&#10;&#10;Description automatically generated">
              <a:extLst>
                <a:ext uri="{FF2B5EF4-FFF2-40B4-BE49-F238E27FC236}">
                  <a16:creationId xmlns:a16="http://schemas.microsoft.com/office/drawing/2014/main" id="{EBF8DEC7-723B-52B1-B34D-3319CF3F4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10447" y="5564793"/>
              <a:ext cx="2020820" cy="775950"/>
            </a:xfrm>
            <a:prstGeom prst="rect">
              <a:avLst/>
            </a:prstGeom>
          </p:spPr>
        </p:pic>
        <p:pic>
          <p:nvPicPr>
            <p:cNvPr id="7" name="Picture 6" descr="A picture containing screenshot, graphics, design&#10;&#10;Description automatically generated">
              <a:extLst>
                <a:ext uri="{FF2B5EF4-FFF2-40B4-BE49-F238E27FC236}">
                  <a16:creationId xmlns:a16="http://schemas.microsoft.com/office/drawing/2014/main" id="{26F99B55-B22E-D996-34F8-948B8838F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73033" y="5671717"/>
              <a:ext cx="1900713" cy="5621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075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068934-7591-31A3-0AD9-8787F98B6E50}"/>
              </a:ext>
            </a:extLst>
          </p:cNvPr>
          <p:cNvSpPr/>
          <p:nvPr/>
        </p:nvSpPr>
        <p:spPr>
          <a:xfrm>
            <a:off x="-2267" y="0"/>
            <a:ext cx="6098266" cy="6858000"/>
          </a:xfrm>
          <a:prstGeom prst="rect">
            <a:avLst/>
          </a:prstGeom>
          <a:solidFill>
            <a:srgbClr val="ADD1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F51EB1-0D79-C5F7-1C97-411250CAEDFF}"/>
              </a:ext>
            </a:extLst>
          </p:cNvPr>
          <p:cNvSpPr txBox="1">
            <a:spLocks/>
          </p:cNvSpPr>
          <p:nvPr/>
        </p:nvSpPr>
        <p:spPr>
          <a:xfrm>
            <a:off x="0" y="1129034"/>
            <a:ext cx="6095999" cy="136158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One-page </a:t>
            </a:r>
            <a:br>
              <a:rPr lang="en-US" sz="2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2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collaborative covenant</a:t>
            </a:r>
            <a:endParaRPr lang="en-CA" sz="2800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2F46C-F4F7-D3C3-71D1-7B8A33A65689}"/>
              </a:ext>
            </a:extLst>
          </p:cNvPr>
          <p:cNvSpPr txBox="1">
            <a:spLocks/>
          </p:cNvSpPr>
          <p:nvPr/>
        </p:nvSpPr>
        <p:spPr>
          <a:xfrm>
            <a:off x="6794284" y="942191"/>
            <a:ext cx="4627703" cy="4973618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11200" dirty="0">
                <a:latin typeface="Arial" panose="020B0604020202020204" pitchFamily="34" charset="0"/>
                <a:cs typeface="Arial" panose="020B0604020202020204" pitchFamily="34" charset="0"/>
              </a:rPr>
              <a:t>An invitation to </a:t>
            </a:r>
            <a:r>
              <a:rPr lang="en-US" sz="11200" b="1" dirty="0">
                <a:solidFill>
                  <a:srgbClr val="2D87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collaborate to saturate </a:t>
            </a:r>
            <a:r>
              <a:rPr lang="en-US" sz="11200" dirty="0">
                <a:latin typeface="Arial" panose="020B0604020202020204" pitchFamily="34" charset="0"/>
                <a:cs typeface="Arial" panose="020B0604020202020204" pitchFamily="34" charset="0"/>
              </a:rPr>
              <a:t>the nations with disciple making churches document is available along with this PowerPoint. This one-page document provides a general agreement that can be signed by those wishing to collaborate together.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>
              <a:solidFill>
                <a:schemeClr val="accent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</p:txBody>
      </p:sp>
      <p:pic>
        <p:nvPicPr>
          <p:cNvPr id="13" name="Picture 12" descr="A green and yellow text on a black background&#10;&#10;Description automatically generated">
            <a:extLst>
              <a:ext uri="{FF2B5EF4-FFF2-40B4-BE49-F238E27FC236}">
                <a16:creationId xmlns:a16="http://schemas.microsoft.com/office/drawing/2014/main" id="{FE5952EA-8DF1-367F-425D-3CDA16F02D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1805" y="5629518"/>
            <a:ext cx="2232660" cy="856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5B4F42-1DAD-3C8B-3A05-5B64C40A5A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0058" y="2490617"/>
            <a:ext cx="3285590" cy="328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97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855F6A1-FC2F-D113-63CA-C3979A7F7226}"/>
              </a:ext>
            </a:extLst>
          </p:cNvPr>
          <p:cNvSpPr/>
          <p:nvPr/>
        </p:nvSpPr>
        <p:spPr>
          <a:xfrm>
            <a:off x="0" y="17"/>
            <a:ext cx="12192000" cy="3306655"/>
          </a:xfrm>
          <a:prstGeom prst="rect">
            <a:avLst/>
          </a:prstGeom>
          <a:solidFill>
            <a:srgbClr val="ADD1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6C5F6F-3716-2DB2-3B32-8F78ED338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72" y="348192"/>
            <a:ext cx="11625942" cy="2676960"/>
          </a:xfrm>
        </p:spPr>
        <p:txBody>
          <a:bodyPr>
            <a:normAutofit fontScale="90000"/>
          </a:bodyPr>
          <a:lstStyle/>
          <a:p>
            <a:pPr algn="ctr"/>
            <a:r>
              <a:rPr lang="en-CA" sz="31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Collaborate to saturate invites </a:t>
            </a:r>
            <a:br>
              <a:rPr lang="en-CA" sz="31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CA" sz="31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us to work and pray for…</a:t>
            </a:r>
            <a:br>
              <a:rPr lang="en-CA" sz="3000" b="1" dirty="0">
                <a:solidFill>
                  <a:srgbClr val="2D873C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br>
              <a:rPr lang="en-CA" sz="3000" b="1" dirty="0">
                <a:solidFill>
                  <a:srgbClr val="2D873C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br>
              <a:rPr lang="en-CA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CA" sz="3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CA" sz="3100" b="1" dirty="0">
                <a:latin typeface="Arial Black" panose="020B0604020202020204" pitchFamily="34" charset="0"/>
                <a:cs typeface="Arial Black" panose="020B0604020202020204" pitchFamily="34" charset="0"/>
              </a:rPr>
              <a:t>Progression</a:t>
            </a:r>
            <a:br>
              <a:rPr lang="en-CA" sz="31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3100" dirty="0">
                <a:latin typeface="Arial" panose="020B0604020202020204" pitchFamily="34" charset="0"/>
                <a:cs typeface="Arial" panose="020B0604020202020204" pitchFamily="34" charset="0"/>
              </a:rPr>
              <a:t>Namely, growing health in all four stages of collaboration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441F2C44-96A5-DBDE-042B-3850EF3BC4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50894" y="196927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A7027FA-3468-1AA7-0DAB-D5E8D6F363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257"/>
              </p:ext>
            </p:extLst>
          </p:nvPr>
        </p:nvGraphicFramePr>
        <p:xfrm>
          <a:off x="1265425" y="3551328"/>
          <a:ext cx="9447604" cy="29584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50499">
                  <a:extLst>
                    <a:ext uri="{9D8B030D-6E8A-4147-A177-3AD203B41FA5}">
                      <a16:colId xmlns:a16="http://schemas.microsoft.com/office/drawing/2014/main" val="3104849996"/>
                    </a:ext>
                  </a:extLst>
                </a:gridCol>
                <a:gridCol w="1854470">
                  <a:extLst>
                    <a:ext uri="{9D8B030D-6E8A-4147-A177-3AD203B41FA5}">
                      <a16:colId xmlns:a16="http://schemas.microsoft.com/office/drawing/2014/main" val="3950925773"/>
                    </a:ext>
                  </a:extLst>
                </a:gridCol>
                <a:gridCol w="2175220">
                  <a:extLst>
                    <a:ext uri="{9D8B030D-6E8A-4147-A177-3AD203B41FA5}">
                      <a16:colId xmlns:a16="http://schemas.microsoft.com/office/drawing/2014/main" val="3497219554"/>
                    </a:ext>
                  </a:extLst>
                </a:gridCol>
                <a:gridCol w="2467415">
                  <a:extLst>
                    <a:ext uri="{9D8B030D-6E8A-4147-A177-3AD203B41FA5}">
                      <a16:colId xmlns:a16="http://schemas.microsoft.com/office/drawing/2014/main" val="1914574584"/>
                    </a:ext>
                  </a:extLst>
                </a:gridCol>
              </a:tblGrid>
              <a:tr h="2018198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2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Leadership</a:t>
                      </a:r>
                    </a:p>
                    <a:p>
                      <a:pPr algn="ctr" fontAlgn="ctr"/>
                      <a:r>
                        <a:rPr lang="en-CA" sz="2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Team/Catalysts</a:t>
                      </a:r>
                      <a:endParaRPr lang="en-CA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2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Strategic Information</a:t>
                      </a:r>
                      <a:endParaRPr lang="en-CA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2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National Gatherings</a:t>
                      </a:r>
                      <a:endParaRPr lang="en-CA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2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Systems</a:t>
                      </a:r>
                    </a:p>
                    <a:p>
                      <a:pPr algn="ctr" fontAlgn="ctr"/>
                      <a:r>
                        <a:rPr lang="en-CA" sz="2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Tools/Training</a:t>
                      </a:r>
                      <a:endParaRPr lang="en-CA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516336661"/>
                  </a:ext>
                </a:extLst>
              </a:tr>
              <a:tr h="470141"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u="none" strike="noStrike" dirty="0">
                          <a:effectLst/>
                          <a:highlight>
                            <a:srgbClr val="FF0000"/>
                          </a:highlight>
                        </a:rPr>
                        <a:t> 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00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u="none" strike="noStrike" dirty="0">
                          <a:effectLst/>
                          <a:highlight>
                            <a:srgbClr val="FF0000"/>
                          </a:highlight>
                        </a:rPr>
                        <a:t> 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00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u="none" strike="noStrike" dirty="0">
                          <a:effectLst/>
                          <a:highlight>
                            <a:srgbClr val="92D050"/>
                          </a:highlight>
                        </a:rPr>
                        <a:t> 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92D05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3967242"/>
                  </a:ext>
                </a:extLst>
              </a:tr>
              <a:tr h="470141"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u="none" strike="noStrike" dirty="0">
                          <a:effectLst/>
                          <a:highlight>
                            <a:srgbClr val="92D050"/>
                          </a:highlight>
                        </a:rPr>
                        <a:t> 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92D05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u="none" strike="noStrike">
                          <a:effectLst/>
                          <a:highlight>
                            <a:srgbClr val="FF0000"/>
                          </a:highlight>
                        </a:rPr>
                        <a:t> 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00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u="none" strike="noStrike">
                          <a:effectLst/>
                          <a:highlight>
                            <a:srgbClr val="92D050"/>
                          </a:highlight>
                        </a:rPr>
                        <a:t> 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92D05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5730749"/>
                  </a:ext>
                </a:extLst>
              </a:tr>
            </a:tbl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2E1F7F32-D433-1367-AFB9-F18B717CA7B5}"/>
              </a:ext>
            </a:extLst>
          </p:cNvPr>
          <p:cNvSpPr/>
          <p:nvPr/>
        </p:nvSpPr>
        <p:spPr>
          <a:xfrm>
            <a:off x="5649194" y="1248137"/>
            <a:ext cx="867635" cy="86763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6FA673-1E2C-9FEA-48A9-F4579C1750C4}"/>
              </a:ext>
            </a:extLst>
          </p:cNvPr>
          <p:cNvSpPr txBox="1"/>
          <p:nvPr/>
        </p:nvSpPr>
        <p:spPr>
          <a:xfrm>
            <a:off x="5659915" y="1363506"/>
            <a:ext cx="867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2D873C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7808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creenshot, graphics, design&#10;&#10;Description automatically generated">
            <a:extLst>
              <a:ext uri="{FF2B5EF4-FFF2-40B4-BE49-F238E27FC236}">
                <a16:creationId xmlns:a16="http://schemas.microsoft.com/office/drawing/2014/main" id="{8F2EF527-46BA-7FDA-CA38-2945381D3D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5536" y="5643786"/>
            <a:ext cx="1900713" cy="562101"/>
          </a:xfrm>
          <a:prstGeom prst="rect">
            <a:avLst/>
          </a:prstGeom>
        </p:spPr>
      </p:pic>
      <p:sp>
        <p:nvSpPr>
          <p:cNvPr id="3" name="Google Shape;128;p16">
            <a:extLst>
              <a:ext uri="{FF2B5EF4-FFF2-40B4-BE49-F238E27FC236}">
                <a16:creationId xmlns:a16="http://schemas.microsoft.com/office/drawing/2014/main" id="{25F935A0-9904-C94B-6711-B27D6502BA0B}"/>
              </a:ext>
            </a:extLst>
          </p:cNvPr>
          <p:cNvSpPr/>
          <p:nvPr/>
        </p:nvSpPr>
        <p:spPr>
          <a:xfrm>
            <a:off x="0" y="6508750"/>
            <a:ext cx="12192000" cy="349250"/>
          </a:xfrm>
          <a:custGeom>
            <a:avLst/>
            <a:gdLst/>
            <a:ahLst/>
            <a:cxnLst/>
            <a:rect l="l" t="t" r="r" b="b"/>
            <a:pathLst>
              <a:path w="18288000" h="523875" extrusionOk="0">
                <a:moveTo>
                  <a:pt x="0" y="0"/>
                </a:moveTo>
                <a:lnTo>
                  <a:pt x="18288000" y="0"/>
                </a:lnTo>
                <a:lnTo>
                  <a:pt x="18288000" y="523875"/>
                </a:lnTo>
                <a:lnTo>
                  <a:pt x="0" y="5238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12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E3979C-1173-1B16-BA0C-F0B2F8BBF1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-1238250" y="1238250"/>
            <a:ext cx="5981700" cy="3505200"/>
          </a:xfrm>
          <a:prstGeom prst="rect">
            <a:avLst/>
          </a:prstGeom>
        </p:spPr>
      </p:pic>
      <p:sp>
        <p:nvSpPr>
          <p:cNvPr id="5" name="Google Shape;94;p14">
            <a:extLst>
              <a:ext uri="{FF2B5EF4-FFF2-40B4-BE49-F238E27FC236}">
                <a16:creationId xmlns:a16="http://schemas.microsoft.com/office/drawing/2014/main" id="{7E55F7E8-8BBE-6106-3002-34FE92B612E5}"/>
              </a:ext>
            </a:extLst>
          </p:cNvPr>
          <p:cNvSpPr txBox="1"/>
          <p:nvPr/>
        </p:nvSpPr>
        <p:spPr>
          <a:xfrm>
            <a:off x="-2" y="819301"/>
            <a:ext cx="12192000" cy="457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ts val="12699"/>
            </a:pPr>
            <a:r>
              <a:rPr lang="en-US" sz="3300" b="1" dirty="0">
                <a:solidFill>
                  <a:srgbClr val="001570"/>
                </a:solidFill>
                <a:latin typeface="Arial" panose="020B0604020202020204" pitchFamily="34" charset="0"/>
                <a:cs typeface="Arial" panose="020B0604020202020204" pitchFamily="34" charset="0"/>
                <a:sym typeface="Exo 2"/>
              </a:rPr>
              <a:t>Our Purpose</a:t>
            </a:r>
            <a:endParaRPr lang="en-US" sz="3300" b="1" dirty="0">
              <a:solidFill>
                <a:srgbClr val="00157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8FE4B9-B906-8F72-19CB-98C9681BE4B1}"/>
              </a:ext>
            </a:extLst>
          </p:cNvPr>
          <p:cNvSpPr txBox="1"/>
          <p:nvPr/>
        </p:nvSpPr>
        <p:spPr>
          <a:xfrm>
            <a:off x="0" y="1931208"/>
            <a:ext cx="12192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15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Lausanne Church Planting Issue Network is an open,</a:t>
            </a:r>
          </a:p>
          <a:p>
            <a:pPr algn="ctr"/>
            <a:r>
              <a:rPr lang="en-US" sz="2800" b="1" dirty="0">
                <a:solidFill>
                  <a:srgbClr val="0015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neutral, non-transactional network that is uniquely</a:t>
            </a:r>
          </a:p>
          <a:p>
            <a:pPr algn="ctr"/>
            <a:r>
              <a:rPr lang="en-US" sz="2800" b="1" dirty="0">
                <a:solidFill>
                  <a:srgbClr val="0015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positioned to connect a wide spectrum of influencers</a:t>
            </a:r>
          </a:p>
          <a:p>
            <a:pPr algn="ctr"/>
            <a:r>
              <a:rPr lang="en-US" sz="2800" b="1" dirty="0">
                <a:solidFill>
                  <a:srgbClr val="0015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ideas around the theme of Saturation Church</a:t>
            </a:r>
          </a:p>
          <a:p>
            <a:pPr algn="ctr"/>
            <a:r>
              <a:rPr lang="en-US" sz="2800" b="1" dirty="0">
                <a:solidFill>
                  <a:srgbClr val="0015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Planting. It seeks to act as a catalyst to aid the global</a:t>
            </a:r>
          </a:p>
          <a:p>
            <a:pPr algn="ctr"/>
            <a:r>
              <a:rPr lang="en-US" sz="2800" b="1" dirty="0">
                <a:solidFill>
                  <a:srgbClr val="0015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church to develop a clear path for the establishing of</a:t>
            </a:r>
          </a:p>
          <a:p>
            <a:pPr algn="ctr"/>
            <a:r>
              <a:rPr lang="en-US" sz="2800" b="1" dirty="0">
                <a:solidFill>
                  <a:srgbClr val="0015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Saturation Church Planting processes.</a:t>
            </a:r>
          </a:p>
        </p:txBody>
      </p:sp>
    </p:spTree>
    <p:extLst>
      <p:ext uri="{BB962C8B-B14F-4D97-AF65-F5344CB8AC3E}">
        <p14:creationId xmlns:p14="http://schemas.microsoft.com/office/powerpoint/2010/main" val="79593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per with text and images&#10;&#10;Description automatically generated">
            <a:extLst>
              <a:ext uri="{FF2B5EF4-FFF2-40B4-BE49-F238E27FC236}">
                <a16:creationId xmlns:a16="http://schemas.microsoft.com/office/drawing/2014/main" id="{95FA0E87-F42C-AF4B-FB1F-911AD1539E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219" y="195943"/>
            <a:ext cx="4835195" cy="64661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5AE3D37-B6DA-E9F8-1A07-7D483FB514CE}"/>
              </a:ext>
            </a:extLst>
          </p:cNvPr>
          <p:cNvSpPr/>
          <p:nvPr/>
        </p:nvSpPr>
        <p:spPr>
          <a:xfrm>
            <a:off x="-2267" y="0"/>
            <a:ext cx="6098266" cy="6858000"/>
          </a:xfrm>
          <a:prstGeom prst="rect">
            <a:avLst/>
          </a:prstGeom>
          <a:solidFill>
            <a:srgbClr val="ADD1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D49371-D964-7FE8-38A5-E5DC51576E08}"/>
              </a:ext>
            </a:extLst>
          </p:cNvPr>
          <p:cNvSpPr txBox="1"/>
          <p:nvPr/>
        </p:nvSpPr>
        <p:spPr>
          <a:xfrm>
            <a:off x="0" y="2586446"/>
            <a:ext cx="60959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b="1" dirty="0">
                <a:latin typeface="Arial Black" panose="020B0604020202020204" pitchFamily="34" charset="0"/>
                <a:ea typeface="Calibri" panose="020F0502020204030204" pitchFamily="34" charset="0"/>
                <a:cs typeface="Arial Black" panose="020B0604020202020204" pitchFamily="34" charset="0"/>
              </a:rPr>
              <a:t>Church multiplication </a:t>
            </a:r>
            <a:br>
              <a:rPr lang="en-CA" sz="2800" b="1" dirty="0">
                <a:latin typeface="Arial Black" panose="020B0604020202020204" pitchFamily="34" charset="0"/>
                <a:ea typeface="Calibri" panose="020F0502020204030204" pitchFamily="34" charset="0"/>
                <a:cs typeface="Arial Black" panose="020B0604020202020204" pitchFamily="34" charset="0"/>
              </a:rPr>
            </a:br>
            <a:r>
              <a:rPr lang="en-CA" sz="2800" b="1" dirty="0">
                <a:latin typeface="Arial Black" panose="020B0604020202020204" pitchFamily="34" charset="0"/>
                <a:ea typeface="Calibri" panose="020F0502020204030204" pitchFamily="34" charset="0"/>
                <a:cs typeface="Arial Black" panose="020B0604020202020204" pitchFamily="34" charset="0"/>
              </a:rPr>
              <a:t>and disciple-making </a:t>
            </a:r>
            <a:br>
              <a:rPr lang="en-CA" sz="2800" b="1" dirty="0">
                <a:latin typeface="Arial Black" panose="020B0604020202020204" pitchFamily="34" charset="0"/>
                <a:ea typeface="Calibri" panose="020F0502020204030204" pitchFamily="34" charset="0"/>
                <a:cs typeface="Arial Black" panose="020B0604020202020204" pitchFamily="34" charset="0"/>
              </a:rPr>
            </a:br>
            <a:r>
              <a:rPr lang="en-CA" sz="2800" b="1" dirty="0">
                <a:solidFill>
                  <a:schemeClr val="bg1"/>
                </a:solidFill>
                <a:latin typeface="Arial Black" panose="020B0604020202020204" pitchFamily="34" charset="0"/>
                <a:ea typeface="Calibri" panose="020F0502020204030204" pitchFamily="34" charset="0"/>
                <a:cs typeface="Arial Black" panose="020B0604020202020204" pitchFamily="34" charset="0"/>
              </a:rPr>
              <a:t>in my country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32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EFB750-0DCB-1673-FAEE-37FA05955A3A}"/>
              </a:ext>
            </a:extLst>
          </p:cNvPr>
          <p:cNvSpPr/>
          <p:nvPr/>
        </p:nvSpPr>
        <p:spPr>
          <a:xfrm>
            <a:off x="-2267" y="0"/>
            <a:ext cx="6098266" cy="6858000"/>
          </a:xfrm>
          <a:prstGeom prst="rect">
            <a:avLst/>
          </a:prstGeom>
          <a:solidFill>
            <a:srgbClr val="ADD1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een and yellow text on a black background&#10;&#10;Description automatically generated">
            <a:extLst>
              <a:ext uri="{FF2B5EF4-FFF2-40B4-BE49-F238E27FC236}">
                <a16:creationId xmlns:a16="http://schemas.microsoft.com/office/drawing/2014/main" id="{72C54785-8C76-BF5C-E58F-7F9F1E769B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9453" y="5634681"/>
            <a:ext cx="2232660" cy="85661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441F2C44-96A5-DBDE-042B-3850EF3BC4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50894" y="196927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724A2E-730F-CD0D-BB51-84DF9CB00B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4868" y="567002"/>
            <a:ext cx="5472255" cy="59242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2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Collaborate to saturate invites us to work and </a:t>
            </a:r>
            <a:br>
              <a:rPr lang="en-CA" sz="2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CA" sz="2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pray for…</a:t>
            </a:r>
            <a:br>
              <a:rPr lang="en-CA" sz="3200" dirty="0">
                <a:latin typeface="+mn-lt"/>
              </a:rPr>
            </a:br>
            <a:br>
              <a:rPr lang="en-CA" sz="3200" dirty="0">
                <a:latin typeface="+mn-lt"/>
              </a:rPr>
            </a:br>
            <a:br>
              <a:rPr lang="en-CA" sz="3200" b="1" dirty="0">
                <a:latin typeface="Arial Black" panose="020B0604020202020204" pitchFamily="34" charset="0"/>
                <a:cs typeface="Arial Black" panose="020B0604020202020204" pitchFamily="34" charset="0"/>
              </a:rPr>
            </a:br>
            <a:br>
              <a:rPr lang="en-CA" sz="2800" b="1" dirty="0">
                <a:latin typeface="Arial Black" panose="020B0604020202020204" pitchFamily="34" charset="0"/>
                <a:ea typeface="Calibri" panose="020F0502020204030204" pitchFamily="34" charset="0"/>
                <a:cs typeface="Arial Black" panose="020B0604020202020204" pitchFamily="34" charset="0"/>
              </a:rPr>
            </a:br>
            <a:r>
              <a:rPr lang="en-CA" sz="2800" b="1" dirty="0">
                <a:latin typeface="Arial Black" panose="020B0604020202020204" pitchFamily="34" charset="0"/>
                <a:ea typeface="Calibri" panose="020F0502020204030204" pitchFamily="34" charset="0"/>
                <a:cs typeface="Arial Black" panose="020B0604020202020204" pitchFamily="34" charset="0"/>
              </a:rPr>
              <a:t>Healthy and effective collaboration in </a:t>
            </a:r>
            <a:br>
              <a:rPr lang="en-CA" sz="2800" b="1" dirty="0">
                <a:latin typeface="Arial Black" panose="020B0604020202020204" pitchFamily="34" charset="0"/>
                <a:ea typeface="Calibri" panose="020F0502020204030204" pitchFamily="34" charset="0"/>
                <a:cs typeface="Arial Black" panose="020B0604020202020204" pitchFamily="34" charset="0"/>
              </a:rPr>
            </a:br>
            <a:r>
              <a:rPr lang="en-CA" sz="2800" b="1" dirty="0">
                <a:latin typeface="Arial Black" panose="020B0604020202020204" pitchFamily="34" charset="0"/>
                <a:cs typeface="Arial Black" panose="020B0604020202020204" pitchFamily="34" charset="0"/>
              </a:rPr>
              <a:t>200 nations</a:t>
            </a:r>
            <a:br>
              <a:rPr lang="en-CA" sz="2800" b="1" dirty="0">
                <a:solidFill>
                  <a:schemeClr val="tx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br>
              <a:rPr lang="en-CA" sz="3200" dirty="0">
                <a:solidFill>
                  <a:schemeClr val="tx2"/>
                </a:solidFill>
                <a:latin typeface="+mn-lt"/>
                <a:cs typeface="Calibri" panose="020F0502020204030204" pitchFamily="34" charset="0"/>
              </a:rPr>
            </a:br>
            <a:endParaRPr lang="en-CA" sz="3200" dirty="0"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CEC3E9-31CB-6F12-AE0F-A9BBF8C29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3055" y="12206"/>
            <a:ext cx="6098266" cy="32139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6C6967-ADF4-9039-16D2-1F981314973B}"/>
              </a:ext>
            </a:extLst>
          </p:cNvPr>
          <p:cNvSpPr txBox="1"/>
          <p:nvPr/>
        </p:nvSpPr>
        <p:spPr>
          <a:xfrm>
            <a:off x="6665010" y="3557984"/>
            <a:ext cx="508154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Church leaders in very nation are passionately active in collaboration for effective church multiplication “that all may know” in answer to Jesus’ prayer of John 17.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837EE4D-3B79-46B3-2576-3809C4EB9A7B}"/>
              </a:ext>
            </a:extLst>
          </p:cNvPr>
          <p:cNvGrpSpPr/>
          <p:nvPr/>
        </p:nvGrpSpPr>
        <p:grpSpPr>
          <a:xfrm>
            <a:off x="2641817" y="2661513"/>
            <a:ext cx="878356" cy="867636"/>
            <a:chOff x="2590495" y="2667300"/>
            <a:chExt cx="878356" cy="86763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25F906D-A91C-ECB4-BAD2-4D6BAEB23B4B}"/>
                </a:ext>
              </a:extLst>
            </p:cNvPr>
            <p:cNvSpPr/>
            <p:nvPr/>
          </p:nvSpPr>
          <p:spPr>
            <a:xfrm>
              <a:off x="2590495" y="2667300"/>
              <a:ext cx="867635" cy="8676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262727D-8F52-D302-75A6-260FA7B95E52}"/>
                </a:ext>
              </a:extLst>
            </p:cNvPr>
            <p:cNvSpPr txBox="1"/>
            <p:nvPr/>
          </p:nvSpPr>
          <p:spPr>
            <a:xfrm>
              <a:off x="2601216" y="2782669"/>
              <a:ext cx="8676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2D873C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867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84F30A2-4CE1-F912-D7B3-440E5C47B20A}"/>
              </a:ext>
            </a:extLst>
          </p:cNvPr>
          <p:cNvSpPr/>
          <p:nvPr/>
        </p:nvSpPr>
        <p:spPr>
          <a:xfrm>
            <a:off x="-7830" y="0"/>
            <a:ext cx="6098266" cy="6858000"/>
          </a:xfrm>
          <a:prstGeom prst="rect">
            <a:avLst/>
          </a:prstGeom>
          <a:solidFill>
            <a:srgbClr val="ADD1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441F2C44-96A5-DBDE-042B-3850EF3BC4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50894" y="196927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724A2E-730F-CD0D-BB51-84DF9CB00B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3619" y="642937"/>
            <a:ext cx="5548140" cy="55721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2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Collaborate to saturate invites us to work and </a:t>
            </a:r>
            <a:br>
              <a:rPr lang="en-CA" sz="2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CA" sz="2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pray for…</a:t>
            </a:r>
            <a:br>
              <a:rPr lang="en-CA" sz="2800" dirty="0">
                <a:latin typeface="+mn-lt"/>
              </a:rPr>
            </a:br>
            <a:br>
              <a:rPr lang="en-CA" sz="2800" dirty="0">
                <a:latin typeface="+mn-lt"/>
              </a:rPr>
            </a:br>
            <a:br>
              <a:rPr lang="en-CA" sz="2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CA" sz="2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CA" sz="2800" b="1" dirty="0">
                <a:latin typeface="Arial Black" panose="020B0604020202020204" pitchFamily="34" charset="0"/>
                <a:ea typeface="Calibri" panose="020F0502020204030204" pitchFamily="34" charset="0"/>
                <a:cs typeface="Arial Black" panose="020B0604020202020204" pitchFamily="34" charset="0"/>
              </a:rPr>
              <a:t>Regional support networks</a:t>
            </a:r>
            <a:br>
              <a:rPr lang="en-CA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for shared learning and encouragement.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Next global learning community: October 29</a:t>
            </a: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map of the world&#10;&#10;Description automatically generated">
            <a:extLst>
              <a:ext uri="{FF2B5EF4-FFF2-40B4-BE49-F238E27FC236}">
                <a16:creationId xmlns:a16="http://schemas.microsoft.com/office/drawing/2014/main" id="{0CA8065F-5C73-47AF-4422-5843D7641E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9113" y="1124469"/>
            <a:ext cx="5694427" cy="3744086"/>
          </a:xfrm>
          <a:prstGeom prst="rect">
            <a:avLst/>
          </a:prstGeom>
        </p:spPr>
      </p:pic>
      <p:pic>
        <p:nvPicPr>
          <p:cNvPr id="3" name="Picture 2" descr="A green and yellow text on a black background&#10;&#10;Description automatically generated">
            <a:extLst>
              <a:ext uri="{FF2B5EF4-FFF2-40B4-BE49-F238E27FC236}">
                <a16:creationId xmlns:a16="http://schemas.microsoft.com/office/drawing/2014/main" id="{801930A5-4218-8F4E-0667-51F27AF974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9453" y="5634681"/>
            <a:ext cx="2232660" cy="856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D77C94B-082F-AE5C-74DD-CE46B9767B7D}"/>
              </a:ext>
            </a:extLst>
          </p:cNvPr>
          <p:cNvGrpSpPr/>
          <p:nvPr/>
        </p:nvGrpSpPr>
        <p:grpSpPr>
          <a:xfrm>
            <a:off x="2688511" y="2428737"/>
            <a:ext cx="878356" cy="867636"/>
            <a:chOff x="2724650" y="1230892"/>
            <a:chExt cx="503533" cy="49738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6691BD9-C2CD-4E41-13F1-F0AE112A85C1}"/>
                </a:ext>
              </a:extLst>
            </p:cNvPr>
            <p:cNvSpPr/>
            <p:nvPr/>
          </p:nvSpPr>
          <p:spPr>
            <a:xfrm>
              <a:off x="2724650" y="1230892"/>
              <a:ext cx="497387" cy="49738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D42B207-94F3-AB7C-90F7-1CABB84ABFC2}"/>
                </a:ext>
              </a:extLst>
            </p:cNvPr>
            <p:cNvSpPr txBox="1"/>
            <p:nvPr/>
          </p:nvSpPr>
          <p:spPr>
            <a:xfrm>
              <a:off x="2730796" y="1297029"/>
              <a:ext cx="497387" cy="370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2D873C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719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FAA74E-C4E4-9FEF-22E7-1BAA157168CB}"/>
              </a:ext>
            </a:extLst>
          </p:cNvPr>
          <p:cNvSpPr/>
          <p:nvPr/>
        </p:nvSpPr>
        <p:spPr>
          <a:xfrm>
            <a:off x="0" y="0"/>
            <a:ext cx="6098266" cy="6858000"/>
          </a:xfrm>
          <a:prstGeom prst="rect">
            <a:avLst/>
          </a:prstGeom>
          <a:solidFill>
            <a:srgbClr val="ADD1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441F2C44-96A5-DBDE-042B-3850EF3BC4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50894" y="196927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724A2E-730F-CD0D-BB51-84DF9CB00B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7108" y="946063"/>
            <a:ext cx="6130843" cy="16859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Measurement: </a:t>
            </a:r>
            <a:br>
              <a:rPr lang="en-US" sz="3200" b="1" dirty="0">
                <a:solidFill>
                  <a:srgbClr val="00157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0015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will we know </a:t>
            </a:r>
            <a:br>
              <a:rPr lang="en-US" sz="2800" b="1" dirty="0">
                <a:solidFill>
                  <a:srgbClr val="00157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0015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we are doing? </a:t>
            </a:r>
            <a:endParaRPr lang="en-CA" sz="2800" b="1" dirty="0">
              <a:solidFill>
                <a:srgbClr val="0015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4056E-BAAA-CE71-79C5-AEE602A02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968" y="2864065"/>
            <a:ext cx="5745767" cy="27238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Secure Dashboard to provide global overview for ongoing prayer and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support of national initiatives 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Updated twice a year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Reflects evaluation of national leaders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To show fruit of collaboration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Fruitfulness Part 1 | HARVEST CHURCH OF GOD">
            <a:extLst>
              <a:ext uri="{FF2B5EF4-FFF2-40B4-BE49-F238E27FC236}">
                <a16:creationId xmlns:a16="http://schemas.microsoft.com/office/drawing/2014/main" id="{55A462CA-6CA7-BE8C-2E81-BA41D6FB4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3735" y="0"/>
            <a:ext cx="6098266" cy="4065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green and yellow text on a black background&#10;&#10;Description automatically generated">
            <a:extLst>
              <a:ext uri="{FF2B5EF4-FFF2-40B4-BE49-F238E27FC236}">
                <a16:creationId xmlns:a16="http://schemas.microsoft.com/office/drawing/2014/main" id="{E69C0DE8-CAB8-6527-AF82-24F0EC11C9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6538" y="4862085"/>
            <a:ext cx="2232660" cy="8566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634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E90DFC68-182C-4E04-E70A-C87F0DBF1F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6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36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ECE8BE-7631-755E-18FF-120552CB98B5}"/>
              </a:ext>
            </a:extLst>
          </p:cNvPr>
          <p:cNvSpPr/>
          <p:nvPr/>
        </p:nvSpPr>
        <p:spPr>
          <a:xfrm>
            <a:off x="-1" y="0"/>
            <a:ext cx="5399903" cy="6858000"/>
          </a:xfrm>
          <a:prstGeom prst="rect">
            <a:avLst/>
          </a:prstGeom>
          <a:solidFill>
            <a:srgbClr val="ADD1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89AB304-3182-77CF-9708-B7D59B719822}"/>
              </a:ext>
            </a:extLst>
          </p:cNvPr>
          <p:cNvSpPr txBox="1">
            <a:spLocks/>
          </p:cNvSpPr>
          <p:nvPr/>
        </p:nvSpPr>
        <p:spPr>
          <a:xfrm>
            <a:off x="-4531" y="2837731"/>
            <a:ext cx="5399902" cy="59126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b="1" dirty="0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 gift for you!</a:t>
            </a:r>
            <a:endParaRPr lang="en-CA" sz="4400" dirty="0">
              <a:solidFill>
                <a:srgbClr val="001570"/>
              </a:solidFill>
            </a:endParaRPr>
          </a:p>
        </p:txBody>
      </p:sp>
      <p:pic>
        <p:nvPicPr>
          <p:cNvPr id="8" name="Picture 7" descr="A group of people standing in front of a white sign&#10;&#10;Description automatically generated">
            <a:extLst>
              <a:ext uri="{FF2B5EF4-FFF2-40B4-BE49-F238E27FC236}">
                <a16:creationId xmlns:a16="http://schemas.microsoft.com/office/drawing/2014/main" id="{ADD0563C-3A1A-745C-FB99-A6E215D7E0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100" y="278026"/>
            <a:ext cx="4411362" cy="63019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9900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B154B8-5D30-C064-891C-2E38E03EA1ED}"/>
              </a:ext>
            </a:extLst>
          </p:cNvPr>
          <p:cNvSpPr/>
          <p:nvPr/>
        </p:nvSpPr>
        <p:spPr>
          <a:xfrm>
            <a:off x="0" y="0"/>
            <a:ext cx="6501920" cy="6858000"/>
          </a:xfrm>
          <a:prstGeom prst="rect">
            <a:avLst/>
          </a:prstGeom>
          <a:solidFill>
            <a:srgbClr val="ADD1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4E18BA2-DD35-E14A-530A-7419D214AA47}"/>
              </a:ext>
            </a:extLst>
          </p:cNvPr>
          <p:cNvSpPr/>
          <p:nvPr/>
        </p:nvSpPr>
        <p:spPr>
          <a:xfrm>
            <a:off x="408385" y="3123108"/>
            <a:ext cx="662032" cy="66203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5F85ED0-3F27-26BE-7118-BFC85EF34B60}"/>
              </a:ext>
            </a:extLst>
          </p:cNvPr>
          <p:cNvSpPr/>
          <p:nvPr/>
        </p:nvSpPr>
        <p:spPr>
          <a:xfrm>
            <a:off x="408385" y="4278650"/>
            <a:ext cx="662032" cy="66203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Montserrat" pitchFamily="2" charset="77"/>
            </a:endParaRPr>
          </a:p>
        </p:txBody>
      </p:sp>
      <p:pic>
        <p:nvPicPr>
          <p:cNvPr id="8" name="Picture 7" descr="A green and yellow text on a black background&#10;&#10;Description automatically generated">
            <a:extLst>
              <a:ext uri="{FF2B5EF4-FFF2-40B4-BE49-F238E27FC236}">
                <a16:creationId xmlns:a16="http://schemas.microsoft.com/office/drawing/2014/main" id="{6A452E71-8BD6-1335-3302-CB4D7834BD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0447" y="5564793"/>
            <a:ext cx="2020820" cy="7759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E2BE0B-8BD3-D2E0-0C48-AB504FDF675B}"/>
              </a:ext>
            </a:extLst>
          </p:cNvPr>
          <p:cNvSpPr txBox="1"/>
          <p:nvPr/>
        </p:nvSpPr>
        <p:spPr>
          <a:xfrm>
            <a:off x="1183334" y="1427355"/>
            <a:ext cx="491266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Receive content on a regular basis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Join us for training on October 29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AR" sz="2400">
                <a:latin typeface="Arial" panose="020B0604020202020204" pitchFamily="34" charset="0"/>
                <a:cs typeface="Arial" panose="020B0604020202020204" pitchFamily="34" charset="0"/>
              </a:rPr>
              <a:t>tart a collaborative gathering </a:t>
            </a:r>
            <a:r>
              <a:rPr lang="en-AR" sz="24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AR" sz="2400">
                <a:latin typeface="Arial" panose="020B0604020202020204" pitchFamily="34" charset="0"/>
                <a:cs typeface="Arial" panose="020B0604020202020204" pitchFamily="34" charset="0"/>
              </a:rPr>
              <a:t>your country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R" dirty="0"/>
          </a:p>
        </p:txBody>
      </p:sp>
      <p:pic>
        <p:nvPicPr>
          <p:cNvPr id="5" name="Picture 4" descr="A picture containing screenshot, graphics, design&#10;&#10;Description automatically generated">
            <a:extLst>
              <a:ext uri="{FF2B5EF4-FFF2-40B4-BE49-F238E27FC236}">
                <a16:creationId xmlns:a16="http://schemas.microsoft.com/office/drawing/2014/main" id="{66B523B8-666B-4270-A56B-765CEC70CB6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3033" y="5671717"/>
            <a:ext cx="1900713" cy="5621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7CBCF5-4340-D655-22E7-D1F7402FA870}"/>
              </a:ext>
            </a:extLst>
          </p:cNvPr>
          <p:cNvSpPr txBox="1"/>
          <p:nvPr/>
        </p:nvSpPr>
        <p:spPr>
          <a:xfrm>
            <a:off x="8031892" y="1964724"/>
            <a:ext cx="2483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QR ode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35B354-96CD-8B76-7EAA-0D1B2B4175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4708" y="987451"/>
            <a:ext cx="3667666" cy="3667666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57178529-F2C4-744B-7FBB-786E3DC5032C}"/>
              </a:ext>
            </a:extLst>
          </p:cNvPr>
          <p:cNvSpPr/>
          <p:nvPr/>
        </p:nvSpPr>
        <p:spPr>
          <a:xfrm>
            <a:off x="426179" y="2062715"/>
            <a:ext cx="662032" cy="66203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0C103D-6174-8CEA-8CC9-A15F53B47FC2}"/>
              </a:ext>
            </a:extLst>
          </p:cNvPr>
          <p:cNvSpPr txBox="1"/>
          <p:nvPr/>
        </p:nvSpPr>
        <p:spPr>
          <a:xfrm>
            <a:off x="341812" y="2125543"/>
            <a:ext cx="8077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EE38D5E-5D6A-1CE9-BBA1-1E241A23A609}"/>
              </a:ext>
            </a:extLst>
          </p:cNvPr>
          <p:cNvSpPr txBox="1"/>
          <p:nvPr/>
        </p:nvSpPr>
        <p:spPr>
          <a:xfrm>
            <a:off x="335506" y="3200208"/>
            <a:ext cx="8077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4E6B39B-2492-D68E-2449-DE8DA381E630}"/>
              </a:ext>
            </a:extLst>
          </p:cNvPr>
          <p:cNvSpPr txBox="1"/>
          <p:nvPr/>
        </p:nvSpPr>
        <p:spPr>
          <a:xfrm>
            <a:off x="335506" y="4337013"/>
            <a:ext cx="8077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F80B66-F683-E057-918B-90525FF4B952}"/>
              </a:ext>
            </a:extLst>
          </p:cNvPr>
          <p:cNvSpPr txBox="1"/>
          <p:nvPr/>
        </p:nvSpPr>
        <p:spPr>
          <a:xfrm>
            <a:off x="86497" y="1086869"/>
            <a:ext cx="641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R" sz="2400" b="1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Connect to this QR code</a:t>
            </a:r>
            <a:r>
              <a:rPr lang="en-US" sz="2400" b="1" dirty="0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to:</a:t>
            </a:r>
          </a:p>
        </p:txBody>
      </p:sp>
    </p:spTree>
    <p:extLst>
      <p:ext uri="{BB962C8B-B14F-4D97-AF65-F5344CB8AC3E}">
        <p14:creationId xmlns:p14="http://schemas.microsoft.com/office/powerpoint/2010/main" val="240338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website&#10;&#10;Description automatically generated">
            <a:extLst>
              <a:ext uri="{FF2B5EF4-FFF2-40B4-BE49-F238E27FC236}">
                <a16:creationId xmlns:a16="http://schemas.microsoft.com/office/drawing/2014/main" id="{3399AAD3-9C0A-9A56-977F-44F112B712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422128"/>
            <a:ext cx="11460480" cy="601374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0007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A99C853-74B6-6CFB-3871-6CCA230A12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8687" y="-343225"/>
            <a:ext cx="12191999" cy="445499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0128623-C0C6-01F2-A1F3-5350A69271CF}"/>
              </a:ext>
            </a:extLst>
          </p:cNvPr>
          <p:cNvGrpSpPr/>
          <p:nvPr/>
        </p:nvGrpSpPr>
        <p:grpSpPr>
          <a:xfrm>
            <a:off x="529877" y="5608672"/>
            <a:ext cx="11132240" cy="1075176"/>
            <a:chOff x="498929" y="4760237"/>
            <a:chExt cx="11132240" cy="107517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2855C7B-F1F2-DF16-BAA7-102DC6BDE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2479" y="5108283"/>
              <a:ext cx="1084373" cy="49042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CC51AC0-ED1F-EE1E-FEA3-75E762E2B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49864" y="4760237"/>
              <a:ext cx="1401266" cy="89726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348D5B0-5A45-6080-090A-DE15E4046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17223" y="5104354"/>
              <a:ext cx="1510041" cy="481437"/>
            </a:xfrm>
            <a:prstGeom prst="rect">
              <a:avLst/>
            </a:prstGeom>
          </p:spPr>
        </p:pic>
        <p:pic>
          <p:nvPicPr>
            <p:cNvPr id="10" name="Picture 9" descr="A blue and white sign with white letters&#10;&#10;Description automatically generated">
              <a:extLst>
                <a:ext uri="{FF2B5EF4-FFF2-40B4-BE49-F238E27FC236}">
                  <a16:creationId xmlns:a16="http://schemas.microsoft.com/office/drawing/2014/main" id="{612B5B4F-F295-0503-5322-465528C1B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11528" y="5046324"/>
              <a:ext cx="1296664" cy="648332"/>
            </a:xfrm>
            <a:prstGeom prst="rect">
              <a:avLst/>
            </a:prstGeom>
          </p:spPr>
        </p:pic>
        <p:pic>
          <p:nvPicPr>
            <p:cNvPr id="11" name="Picture 10" descr="A logo with black text&#10;&#10;Description automatically generated">
              <a:extLst>
                <a:ext uri="{FF2B5EF4-FFF2-40B4-BE49-F238E27FC236}">
                  <a16:creationId xmlns:a16="http://schemas.microsoft.com/office/drawing/2014/main" id="{FEBBD55A-1E89-05E3-521C-0B7A8FD59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8929" y="5016843"/>
              <a:ext cx="1043541" cy="818570"/>
            </a:xfrm>
            <a:prstGeom prst="rect">
              <a:avLst/>
            </a:prstGeom>
          </p:spPr>
        </p:pic>
        <p:pic>
          <p:nvPicPr>
            <p:cNvPr id="13" name="Picture 12" descr="A black background with white letters&#10;&#10;Description automatically generated">
              <a:extLst>
                <a:ext uri="{FF2B5EF4-FFF2-40B4-BE49-F238E27FC236}">
                  <a16:creationId xmlns:a16="http://schemas.microsoft.com/office/drawing/2014/main" id="{000E0443-60C3-752D-46CD-31CD6CF4B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40322" y="5097702"/>
              <a:ext cx="1249966" cy="505183"/>
            </a:xfrm>
            <a:prstGeom prst="rect">
              <a:avLst/>
            </a:prstGeom>
          </p:spPr>
        </p:pic>
        <p:pic>
          <p:nvPicPr>
            <p:cNvPr id="14" name="Picture 13" descr="A close-up of a sign&#10;&#10;Description automatically generated">
              <a:extLst>
                <a:ext uri="{FF2B5EF4-FFF2-40B4-BE49-F238E27FC236}">
                  <a16:creationId xmlns:a16="http://schemas.microsoft.com/office/drawing/2014/main" id="{99EB0B27-EEFA-864A-7D4E-3A1DBFF5D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22499" y="5061533"/>
              <a:ext cx="1808670" cy="534881"/>
            </a:xfrm>
            <a:prstGeom prst="rect">
              <a:avLst/>
            </a:prstGeom>
          </p:spPr>
        </p:pic>
      </p:grpSp>
      <p:pic>
        <p:nvPicPr>
          <p:cNvPr id="23" name="Picture 22" descr="A green and yellow text on a black background&#10;&#10;Description automatically generated">
            <a:extLst>
              <a:ext uri="{FF2B5EF4-FFF2-40B4-BE49-F238E27FC236}">
                <a16:creationId xmlns:a16="http://schemas.microsoft.com/office/drawing/2014/main" id="{C084E75F-54AB-462A-314E-15248D860E6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1353" y="4250038"/>
            <a:ext cx="3375563" cy="1296141"/>
          </a:xfrm>
          <a:prstGeom prst="rect">
            <a:avLst/>
          </a:prstGeom>
        </p:spPr>
      </p:pic>
      <p:sp>
        <p:nvSpPr>
          <p:cNvPr id="2" name="Google Shape;128;p16">
            <a:extLst>
              <a:ext uri="{FF2B5EF4-FFF2-40B4-BE49-F238E27FC236}">
                <a16:creationId xmlns:a16="http://schemas.microsoft.com/office/drawing/2014/main" id="{BF9107EB-ED08-2E2F-4A3C-8B8E54FB7049}"/>
              </a:ext>
            </a:extLst>
          </p:cNvPr>
          <p:cNvSpPr/>
          <p:nvPr/>
        </p:nvSpPr>
        <p:spPr>
          <a:xfrm>
            <a:off x="-16176" y="0"/>
            <a:ext cx="7874388" cy="4112947"/>
          </a:xfrm>
          <a:custGeom>
            <a:avLst/>
            <a:gdLst/>
            <a:ahLst/>
            <a:cxnLst/>
            <a:rect l="l" t="t" r="r" b="b"/>
            <a:pathLst>
              <a:path w="18288000" h="523875" extrusionOk="0">
                <a:moveTo>
                  <a:pt x="0" y="0"/>
                </a:moveTo>
                <a:lnTo>
                  <a:pt x="18288000" y="0"/>
                </a:lnTo>
                <a:lnTo>
                  <a:pt x="18288000" y="523875"/>
                </a:lnTo>
                <a:lnTo>
                  <a:pt x="0" y="523875"/>
                </a:lnTo>
                <a:lnTo>
                  <a:pt x="0" y="0"/>
                </a:lnTo>
                <a:close/>
              </a:path>
            </a:pathLst>
          </a:custGeom>
          <a:solidFill>
            <a:srgbClr val="ADD141"/>
          </a:solidFill>
          <a:ln>
            <a:noFill/>
          </a:ln>
        </p:spPr>
        <p:txBody>
          <a:bodyPr/>
          <a:lstStyle/>
          <a:p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1292A9B-E15F-EC44-C1C8-F92C2A8DB93B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27059" y="-1329276"/>
            <a:ext cx="9285270" cy="5441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D9CBD4-352F-02DA-7856-C1C2BEC3ED8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96283" y="232798"/>
            <a:ext cx="3572404" cy="35724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ADB420-3001-740A-762C-8E176DCD227A}"/>
              </a:ext>
            </a:extLst>
          </p:cNvPr>
          <p:cNvSpPr txBox="1"/>
          <p:nvPr/>
        </p:nvSpPr>
        <p:spPr>
          <a:xfrm>
            <a:off x="15786" y="1603501"/>
            <a:ext cx="7842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87007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>
          <a:extLst>
            <a:ext uri="{FF2B5EF4-FFF2-40B4-BE49-F238E27FC236}">
              <a16:creationId xmlns:a16="http://schemas.microsoft.com/office/drawing/2014/main" id="{9D5EF717-CF6F-AEB7-1311-A9099369A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1B3155-2FB2-68FA-1307-AE36FEBC8E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-1238250" y="1238250"/>
            <a:ext cx="5981700" cy="3505200"/>
          </a:xfrm>
          <a:prstGeom prst="rect">
            <a:avLst/>
          </a:prstGeom>
        </p:spPr>
      </p:pic>
      <p:sp>
        <p:nvSpPr>
          <p:cNvPr id="128" name="Google Shape;128;p16">
            <a:extLst>
              <a:ext uri="{FF2B5EF4-FFF2-40B4-BE49-F238E27FC236}">
                <a16:creationId xmlns:a16="http://schemas.microsoft.com/office/drawing/2014/main" id="{E84EC833-10B2-E830-D04E-F98ECD34CAA9}"/>
              </a:ext>
            </a:extLst>
          </p:cNvPr>
          <p:cNvSpPr/>
          <p:nvPr/>
        </p:nvSpPr>
        <p:spPr>
          <a:xfrm>
            <a:off x="0" y="6508750"/>
            <a:ext cx="12192000" cy="349250"/>
          </a:xfrm>
          <a:custGeom>
            <a:avLst/>
            <a:gdLst/>
            <a:ahLst/>
            <a:cxnLst/>
            <a:rect l="l" t="t" r="r" b="b"/>
            <a:pathLst>
              <a:path w="18288000" h="523875" extrusionOk="0">
                <a:moveTo>
                  <a:pt x="0" y="0"/>
                </a:moveTo>
                <a:lnTo>
                  <a:pt x="18288000" y="0"/>
                </a:lnTo>
                <a:lnTo>
                  <a:pt x="18288000" y="523875"/>
                </a:lnTo>
                <a:lnTo>
                  <a:pt x="0" y="5238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1200"/>
          </a:p>
        </p:txBody>
      </p:sp>
      <p:pic>
        <p:nvPicPr>
          <p:cNvPr id="3" name="Picture 2" descr="A screenshot of a phone&#10;&#10;Description automatically generated">
            <a:extLst>
              <a:ext uri="{FF2B5EF4-FFF2-40B4-BE49-F238E27FC236}">
                <a16:creationId xmlns:a16="http://schemas.microsoft.com/office/drawing/2014/main" id="{EDB6F57F-CBE1-5D3D-5073-F8867FCCD5C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1049" y="479577"/>
            <a:ext cx="8550951" cy="5898847"/>
          </a:xfrm>
          <a:prstGeom prst="rect">
            <a:avLst/>
          </a:prstGeom>
        </p:spPr>
      </p:pic>
      <p:sp>
        <p:nvSpPr>
          <p:cNvPr id="5" name="Google Shape;94;p14">
            <a:extLst>
              <a:ext uri="{FF2B5EF4-FFF2-40B4-BE49-F238E27FC236}">
                <a16:creationId xmlns:a16="http://schemas.microsoft.com/office/drawing/2014/main" id="{40E5FC97-5A8C-E313-C57A-23AA43A1CCDC}"/>
              </a:ext>
            </a:extLst>
          </p:cNvPr>
          <p:cNvSpPr txBox="1"/>
          <p:nvPr/>
        </p:nvSpPr>
        <p:spPr>
          <a:xfrm>
            <a:off x="239597" y="2233879"/>
            <a:ext cx="3026005" cy="1828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ts val="12699"/>
            </a:pPr>
            <a:r>
              <a:rPr lang="en-US" sz="3300" b="1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Exo 2"/>
                <a:cs typeface="Arial" panose="020B0604020202020204" pitchFamily="34" charset="0"/>
                <a:sym typeface="Exo 2"/>
              </a:rPr>
              <a:t>Saturation =</a:t>
            </a:r>
          </a:p>
          <a:p>
            <a:pPr algn="ctr">
              <a:lnSpc>
                <a:spcPct val="90000"/>
              </a:lnSpc>
              <a:buClr>
                <a:srgbClr val="000000"/>
              </a:buClr>
              <a:buSzPts val="12699"/>
            </a:pPr>
            <a:r>
              <a:rPr lang="en-US" sz="3300" b="1" dirty="0">
                <a:solidFill>
                  <a:srgbClr val="001570"/>
                </a:solidFill>
                <a:latin typeface="Arial" panose="020B0604020202020204" pitchFamily="34" charset="0"/>
                <a:ea typeface="Exo 2"/>
                <a:cs typeface="Arial" panose="020B0604020202020204" pitchFamily="34" charset="0"/>
                <a:sym typeface="Exo 2"/>
              </a:rPr>
              <a:t>Lausanne’s </a:t>
            </a:r>
          </a:p>
          <a:p>
            <a:pPr algn="ctr">
              <a:lnSpc>
                <a:spcPct val="90000"/>
              </a:lnSpc>
              <a:buClr>
                <a:srgbClr val="000000"/>
              </a:buClr>
              <a:buSzPts val="12699"/>
            </a:pPr>
            <a:r>
              <a:rPr lang="en-US" sz="3300" b="1" dirty="0">
                <a:solidFill>
                  <a:srgbClr val="001570"/>
                </a:solidFill>
                <a:latin typeface="Arial" panose="020B0604020202020204" pitchFamily="34" charset="0"/>
                <a:ea typeface="Exo 2"/>
                <a:cs typeface="Arial" panose="020B0604020202020204" pitchFamily="34" charset="0"/>
                <a:sym typeface="Exo 2"/>
              </a:rPr>
              <a:t>Vision Statement</a:t>
            </a:r>
            <a:endParaRPr lang="en-US" sz="3300" b="1" dirty="0">
              <a:solidFill>
                <a:srgbClr val="00157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Picture 3" descr="A black and white sign with text&#10;&#10;Description automatically generated">
            <a:extLst>
              <a:ext uri="{FF2B5EF4-FFF2-40B4-BE49-F238E27FC236}">
                <a16:creationId xmlns:a16="http://schemas.microsoft.com/office/drawing/2014/main" id="{CA061E61-5557-FE00-42C6-4D4ED767989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535" y="5547413"/>
            <a:ext cx="2011603" cy="59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16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creenshot, graphics, design&#10;&#10;Description automatically generated">
            <a:extLst>
              <a:ext uri="{FF2B5EF4-FFF2-40B4-BE49-F238E27FC236}">
                <a16:creationId xmlns:a16="http://schemas.microsoft.com/office/drawing/2014/main" id="{D7537D7F-6B09-A35F-C814-20D82C26A3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5536" y="5643786"/>
            <a:ext cx="1900713" cy="562101"/>
          </a:xfrm>
          <a:prstGeom prst="rect">
            <a:avLst/>
          </a:prstGeom>
        </p:spPr>
      </p:pic>
      <p:sp>
        <p:nvSpPr>
          <p:cNvPr id="6" name="Google Shape;128;p16">
            <a:extLst>
              <a:ext uri="{FF2B5EF4-FFF2-40B4-BE49-F238E27FC236}">
                <a16:creationId xmlns:a16="http://schemas.microsoft.com/office/drawing/2014/main" id="{3F1FF5BE-68D2-F67C-55C1-1AD2A509B4C7}"/>
              </a:ext>
            </a:extLst>
          </p:cNvPr>
          <p:cNvSpPr/>
          <p:nvPr/>
        </p:nvSpPr>
        <p:spPr>
          <a:xfrm>
            <a:off x="0" y="6508750"/>
            <a:ext cx="12192000" cy="349250"/>
          </a:xfrm>
          <a:custGeom>
            <a:avLst/>
            <a:gdLst/>
            <a:ahLst/>
            <a:cxnLst/>
            <a:rect l="l" t="t" r="r" b="b"/>
            <a:pathLst>
              <a:path w="18288000" h="523875" extrusionOk="0">
                <a:moveTo>
                  <a:pt x="0" y="0"/>
                </a:moveTo>
                <a:lnTo>
                  <a:pt x="18288000" y="0"/>
                </a:lnTo>
                <a:lnTo>
                  <a:pt x="18288000" y="523875"/>
                </a:lnTo>
                <a:lnTo>
                  <a:pt x="0" y="5238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12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DC2BF8-C6B2-70AA-ABCE-61FAC14884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9242" y="244772"/>
            <a:ext cx="7115836" cy="57667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AB4376-710B-068C-B704-6B1FAB9E816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-1238250" y="1238250"/>
            <a:ext cx="59817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04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3FF90CB-567A-9685-749A-425CA422A2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-1238250" y="1238250"/>
            <a:ext cx="5981700" cy="35052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13D3BFA-12E9-FE70-CA53-0A0890DB38FE}"/>
              </a:ext>
            </a:extLst>
          </p:cNvPr>
          <p:cNvSpPr/>
          <p:nvPr/>
        </p:nvSpPr>
        <p:spPr>
          <a:xfrm>
            <a:off x="1176528" y="729170"/>
            <a:ext cx="5230368" cy="52303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1AB846-2995-3825-B928-EEC420F65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992" y="449390"/>
            <a:ext cx="5679440" cy="567944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2348F95-4F9B-E1B1-9E47-BE8109CEB40C}"/>
              </a:ext>
            </a:extLst>
          </p:cNvPr>
          <p:cNvCxnSpPr/>
          <p:nvPr/>
        </p:nvCxnSpPr>
        <p:spPr>
          <a:xfrm>
            <a:off x="8034528" y="3429000"/>
            <a:ext cx="3255264" cy="0"/>
          </a:xfrm>
          <a:prstGeom prst="line">
            <a:avLst/>
          </a:prstGeom>
          <a:ln w="19050">
            <a:solidFill>
              <a:srgbClr val="0015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Google Shape;128;p16">
            <a:extLst>
              <a:ext uri="{FF2B5EF4-FFF2-40B4-BE49-F238E27FC236}">
                <a16:creationId xmlns:a16="http://schemas.microsoft.com/office/drawing/2014/main" id="{BFD91E27-B24E-CA8E-A1E9-9B86A8122234}"/>
              </a:ext>
            </a:extLst>
          </p:cNvPr>
          <p:cNvSpPr/>
          <p:nvPr/>
        </p:nvSpPr>
        <p:spPr>
          <a:xfrm>
            <a:off x="0" y="6520942"/>
            <a:ext cx="12192000" cy="349250"/>
          </a:xfrm>
          <a:custGeom>
            <a:avLst/>
            <a:gdLst/>
            <a:ahLst/>
            <a:cxnLst/>
            <a:rect l="l" t="t" r="r" b="b"/>
            <a:pathLst>
              <a:path w="18288000" h="523875" extrusionOk="0">
                <a:moveTo>
                  <a:pt x="0" y="0"/>
                </a:moveTo>
                <a:lnTo>
                  <a:pt x="18288000" y="0"/>
                </a:lnTo>
                <a:lnTo>
                  <a:pt x="18288000" y="523875"/>
                </a:lnTo>
                <a:lnTo>
                  <a:pt x="0" y="5238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12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E91C48-3CCD-33FC-7F39-06514B77DCFF}"/>
              </a:ext>
            </a:extLst>
          </p:cNvPr>
          <p:cNvSpPr txBox="1"/>
          <p:nvPr/>
        </p:nvSpPr>
        <p:spPr>
          <a:xfrm>
            <a:off x="7583424" y="1742758"/>
            <a:ext cx="411828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15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 catalysts-champions at a national level and for each continent.</a:t>
            </a:r>
          </a:p>
          <a:p>
            <a:pPr algn="ctr"/>
            <a:endParaRPr lang="en-US" sz="2400" b="1" dirty="0">
              <a:solidFill>
                <a:srgbClr val="0015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15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 champions in coaching-mentoring relationships.</a:t>
            </a:r>
          </a:p>
        </p:txBody>
      </p:sp>
      <p:pic>
        <p:nvPicPr>
          <p:cNvPr id="3" name="Picture 2" descr="A picture containing screenshot, graphics, design&#10;&#10;Description automatically generated">
            <a:extLst>
              <a:ext uri="{FF2B5EF4-FFF2-40B4-BE49-F238E27FC236}">
                <a16:creationId xmlns:a16="http://schemas.microsoft.com/office/drawing/2014/main" id="{A06775EB-F665-637D-A3F4-1BEE2F98257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5256" y="4403408"/>
            <a:ext cx="1900713" cy="56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77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39C1B44-6FB0-C920-C790-1AD4F716BAE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-1238250" y="1238250"/>
            <a:ext cx="5981700" cy="35052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BF3051F3-2898-E1BA-952A-E9DE615E51CD}"/>
              </a:ext>
            </a:extLst>
          </p:cNvPr>
          <p:cNvSpPr/>
          <p:nvPr/>
        </p:nvSpPr>
        <p:spPr>
          <a:xfrm>
            <a:off x="1292352" y="670560"/>
            <a:ext cx="5145024" cy="51450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D5C473-CA2B-A305-C733-DB40F600C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992" y="449390"/>
            <a:ext cx="5679440" cy="5679440"/>
          </a:xfrm>
          <a:prstGeom prst="rect">
            <a:avLst/>
          </a:prstGeom>
        </p:spPr>
      </p:pic>
      <p:pic>
        <p:nvPicPr>
          <p:cNvPr id="7" name="Picture 6" descr="A picture containing screenshot, graphics, design&#10;&#10;Description automatically generated">
            <a:extLst>
              <a:ext uri="{FF2B5EF4-FFF2-40B4-BE49-F238E27FC236}">
                <a16:creationId xmlns:a16="http://schemas.microsoft.com/office/drawing/2014/main" id="{853B13FB-349A-22A8-CA19-A895397A496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5256" y="4403408"/>
            <a:ext cx="1900713" cy="5621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ED710B-0B39-50B3-FDDB-5634B1B1E3E2}"/>
              </a:ext>
            </a:extLst>
          </p:cNvPr>
          <p:cNvSpPr txBox="1"/>
          <p:nvPr/>
        </p:nvSpPr>
        <p:spPr>
          <a:xfrm>
            <a:off x="7583424" y="2376134"/>
            <a:ext cx="41182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15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 up working tables or encourage existing ones to coordinate and collaborate for Saturation Church Planting at a national level.</a:t>
            </a:r>
          </a:p>
        </p:txBody>
      </p:sp>
      <p:sp>
        <p:nvSpPr>
          <p:cNvPr id="9" name="Google Shape;128;p16">
            <a:extLst>
              <a:ext uri="{FF2B5EF4-FFF2-40B4-BE49-F238E27FC236}">
                <a16:creationId xmlns:a16="http://schemas.microsoft.com/office/drawing/2014/main" id="{79FBAE8D-CC8E-645F-FE7F-A14DC281F58A}"/>
              </a:ext>
            </a:extLst>
          </p:cNvPr>
          <p:cNvSpPr/>
          <p:nvPr/>
        </p:nvSpPr>
        <p:spPr>
          <a:xfrm>
            <a:off x="0" y="6520942"/>
            <a:ext cx="12192000" cy="349250"/>
          </a:xfrm>
          <a:custGeom>
            <a:avLst/>
            <a:gdLst/>
            <a:ahLst/>
            <a:cxnLst/>
            <a:rect l="l" t="t" r="r" b="b"/>
            <a:pathLst>
              <a:path w="18288000" h="523875" extrusionOk="0">
                <a:moveTo>
                  <a:pt x="0" y="0"/>
                </a:moveTo>
                <a:lnTo>
                  <a:pt x="18288000" y="0"/>
                </a:lnTo>
                <a:lnTo>
                  <a:pt x="18288000" y="523875"/>
                </a:lnTo>
                <a:lnTo>
                  <a:pt x="0" y="5238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08258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880D7FF-CD31-FC17-E9F8-E0D1BB998F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-1238250" y="1238250"/>
            <a:ext cx="5981700" cy="350520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030F6F1E-BE72-A28E-6C6D-D443575ADE0D}"/>
              </a:ext>
            </a:extLst>
          </p:cNvPr>
          <p:cNvSpPr/>
          <p:nvPr/>
        </p:nvSpPr>
        <p:spPr>
          <a:xfrm>
            <a:off x="1207517" y="693165"/>
            <a:ext cx="5193283" cy="51932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9F7AF1-5E04-8CAE-078F-636291F0C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993" y="449391"/>
            <a:ext cx="5679439" cy="5679439"/>
          </a:xfrm>
          <a:prstGeom prst="rect">
            <a:avLst/>
          </a:prstGeom>
        </p:spPr>
      </p:pic>
      <p:pic>
        <p:nvPicPr>
          <p:cNvPr id="3" name="Picture 2" descr="A picture containing screenshot, graphics, design&#10;&#10;Description automatically generated">
            <a:extLst>
              <a:ext uri="{FF2B5EF4-FFF2-40B4-BE49-F238E27FC236}">
                <a16:creationId xmlns:a16="http://schemas.microsoft.com/office/drawing/2014/main" id="{3DDDA6AD-D387-6C64-C962-EEFF4EB4168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5256" y="4403408"/>
            <a:ext cx="1900713" cy="562101"/>
          </a:xfrm>
          <a:prstGeom prst="rect">
            <a:avLst/>
          </a:prstGeom>
        </p:spPr>
      </p:pic>
      <p:sp>
        <p:nvSpPr>
          <p:cNvPr id="5" name="Google Shape;128;p16">
            <a:extLst>
              <a:ext uri="{FF2B5EF4-FFF2-40B4-BE49-F238E27FC236}">
                <a16:creationId xmlns:a16="http://schemas.microsoft.com/office/drawing/2014/main" id="{BFDAEABA-38E7-029B-65A3-EAE9D7741F6B}"/>
              </a:ext>
            </a:extLst>
          </p:cNvPr>
          <p:cNvSpPr/>
          <p:nvPr/>
        </p:nvSpPr>
        <p:spPr>
          <a:xfrm>
            <a:off x="0" y="6520942"/>
            <a:ext cx="12192000" cy="349250"/>
          </a:xfrm>
          <a:custGeom>
            <a:avLst/>
            <a:gdLst/>
            <a:ahLst/>
            <a:cxnLst/>
            <a:rect l="l" t="t" r="r" b="b"/>
            <a:pathLst>
              <a:path w="18288000" h="523875" extrusionOk="0">
                <a:moveTo>
                  <a:pt x="0" y="0"/>
                </a:moveTo>
                <a:lnTo>
                  <a:pt x="18288000" y="0"/>
                </a:lnTo>
                <a:lnTo>
                  <a:pt x="18288000" y="523875"/>
                </a:lnTo>
                <a:lnTo>
                  <a:pt x="0" y="5238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1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94A5AD-8549-AA66-7851-559688FF9079}"/>
              </a:ext>
            </a:extLst>
          </p:cNvPr>
          <p:cNvSpPr txBox="1"/>
          <p:nvPr/>
        </p:nvSpPr>
        <p:spPr>
          <a:xfrm>
            <a:off x="7219666" y="618804"/>
            <a:ext cx="43357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15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and collect white papers, books, blogs and videos related to Church Planting. Share research, statistics and best practices so as to become known as </a:t>
            </a:r>
            <a:br>
              <a:rPr lang="en-US" sz="2400" b="1" dirty="0">
                <a:solidFill>
                  <a:srgbClr val="00157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0015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trustworthy source for </a:t>
            </a:r>
            <a:r>
              <a:rPr lang="en-US" sz="2400" b="1" dirty="0" err="1">
                <a:solidFill>
                  <a:srgbClr val="0015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missiologically</a:t>
            </a:r>
            <a:r>
              <a:rPr lang="en-US" sz="2400" b="1" dirty="0">
                <a:solidFill>
                  <a:srgbClr val="0015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-sound Church Planting content.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E40FB99-F57D-1D64-F8FC-98243C2FC5E7}"/>
              </a:ext>
            </a:extLst>
          </p:cNvPr>
          <p:cNvCxnSpPr>
            <a:cxnSpLocks/>
          </p:cNvCxnSpPr>
          <p:nvPr/>
        </p:nvCxnSpPr>
        <p:spPr>
          <a:xfrm>
            <a:off x="7451678" y="4266930"/>
            <a:ext cx="3947601" cy="0"/>
          </a:xfrm>
          <a:prstGeom prst="line">
            <a:avLst/>
          </a:prstGeom>
          <a:ln w="19050">
            <a:solidFill>
              <a:srgbClr val="0015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30D11FA-2024-7583-7CF1-51BEECCF0722}"/>
              </a:ext>
            </a:extLst>
          </p:cNvPr>
          <p:cNvSpPr txBox="1"/>
          <p:nvPr/>
        </p:nvSpPr>
        <p:spPr>
          <a:xfrm>
            <a:off x="7373612" y="4493203"/>
            <a:ext cx="41037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15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Catalog organizations involved in Church Planting work nation </a:t>
            </a:r>
            <a:br>
              <a:rPr lang="en-US" sz="2400" b="1" dirty="0">
                <a:solidFill>
                  <a:srgbClr val="00157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0015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nation.</a:t>
            </a:r>
          </a:p>
        </p:txBody>
      </p:sp>
    </p:spTree>
    <p:extLst>
      <p:ext uri="{BB962C8B-B14F-4D97-AF65-F5344CB8AC3E}">
        <p14:creationId xmlns:p14="http://schemas.microsoft.com/office/powerpoint/2010/main" val="256304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D6E577-10D8-236F-BE53-C18BA3D398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0155" y="3031556"/>
            <a:ext cx="1493090" cy="22942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 descr="A picture containing text, person, outdoor&#10;&#10;Description automatically generated">
            <a:extLst>
              <a:ext uri="{FF2B5EF4-FFF2-40B4-BE49-F238E27FC236}">
                <a16:creationId xmlns:a16="http://schemas.microsoft.com/office/drawing/2014/main" id="{CD70714C-91E1-F1F5-8962-552E8B3C50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3700" y="491760"/>
            <a:ext cx="1579822" cy="2467363"/>
          </a:xfrm>
          <a:prstGeom prst="rect">
            <a:avLst/>
          </a:prstGeom>
        </p:spPr>
      </p:pic>
      <p:pic>
        <p:nvPicPr>
          <p:cNvPr id="8" name="Picture 7" descr="A picture containing screenshot, graphics, design&#10;&#10;Description automatically generated">
            <a:extLst>
              <a:ext uri="{FF2B5EF4-FFF2-40B4-BE49-F238E27FC236}">
                <a16:creationId xmlns:a16="http://schemas.microsoft.com/office/drawing/2014/main" id="{4B8F8795-A35B-6D9E-BCD5-AD72C82DBB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3355" y="5831005"/>
            <a:ext cx="1900713" cy="5621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38BAF4-C4AB-5EFC-C30D-635D60EAE059}"/>
              </a:ext>
            </a:extLst>
          </p:cNvPr>
          <p:cNvSpPr txBox="1"/>
          <p:nvPr/>
        </p:nvSpPr>
        <p:spPr>
          <a:xfrm>
            <a:off x="1615043" y="4980931"/>
            <a:ext cx="39058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15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 our website and Church Planting White Paper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1D4704-ABCC-0322-C239-5D7C53E8858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8855" y="486654"/>
            <a:ext cx="1644945" cy="2467418"/>
          </a:xfrm>
          <a:prstGeom prst="rect">
            <a:avLst/>
          </a:prstGeom>
        </p:spPr>
      </p:pic>
      <p:sp>
        <p:nvSpPr>
          <p:cNvPr id="6" name="Google Shape;128;p16">
            <a:extLst>
              <a:ext uri="{FF2B5EF4-FFF2-40B4-BE49-F238E27FC236}">
                <a16:creationId xmlns:a16="http://schemas.microsoft.com/office/drawing/2014/main" id="{23E84F97-4CF6-ADBC-6C93-A29BBB0DFC78}"/>
              </a:ext>
            </a:extLst>
          </p:cNvPr>
          <p:cNvSpPr/>
          <p:nvPr/>
        </p:nvSpPr>
        <p:spPr>
          <a:xfrm>
            <a:off x="0" y="6520942"/>
            <a:ext cx="12192000" cy="349250"/>
          </a:xfrm>
          <a:custGeom>
            <a:avLst/>
            <a:gdLst/>
            <a:ahLst/>
            <a:cxnLst/>
            <a:rect l="l" t="t" r="r" b="b"/>
            <a:pathLst>
              <a:path w="18288000" h="523875" extrusionOk="0">
                <a:moveTo>
                  <a:pt x="0" y="0"/>
                </a:moveTo>
                <a:lnTo>
                  <a:pt x="18288000" y="0"/>
                </a:lnTo>
                <a:lnTo>
                  <a:pt x="18288000" y="523875"/>
                </a:lnTo>
                <a:lnTo>
                  <a:pt x="0" y="5238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12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EA930E-406E-68BB-C73F-58157C2943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679" y="661602"/>
            <a:ext cx="4073334" cy="4073334"/>
          </a:xfrm>
          <a:prstGeom prst="rect">
            <a:avLst/>
          </a:prstGeom>
        </p:spPr>
      </p:pic>
      <p:pic>
        <p:nvPicPr>
          <p:cNvPr id="11" name="Picture 10" descr="A group of people standing in front of a white sign&#10;&#10;Description automatically generated">
            <a:extLst>
              <a:ext uri="{FF2B5EF4-FFF2-40B4-BE49-F238E27FC236}">
                <a16:creationId xmlns:a16="http://schemas.microsoft.com/office/drawing/2014/main" id="{EF91CDE0-FD19-550C-4D17-FF7C9A211A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742" y="3060699"/>
            <a:ext cx="1572127" cy="22458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4335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fba456b-3585-4d7c-824f-7889af65438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2C017209EF51498CA459FC378A1DAD" ma:contentTypeVersion="15" ma:contentTypeDescription="Create a new document." ma:contentTypeScope="" ma:versionID="9487395a94dd82ea918d919a127673ef">
  <xsd:schema xmlns:xsd="http://www.w3.org/2001/XMLSchema" xmlns:xs="http://www.w3.org/2001/XMLSchema" xmlns:p="http://schemas.microsoft.com/office/2006/metadata/properties" xmlns:ns3="3dcdb0dc-3083-479d-bccb-42b016bdc8bd" xmlns:ns4="1fba456b-3585-4d7c-824f-7889af654381" targetNamespace="http://schemas.microsoft.com/office/2006/metadata/properties" ma:root="true" ma:fieldsID="4c7e0393e2eafba092bf936d2bff85c9" ns3:_="" ns4:_="">
    <xsd:import namespace="3dcdb0dc-3083-479d-bccb-42b016bdc8bd"/>
    <xsd:import namespace="1fba456b-3585-4d7c-824f-7889af65438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_activity" minOccurs="0"/>
                <xsd:element ref="ns4:MediaServiceSearchProperties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cdb0dc-3083-479d-bccb-42b016bdc8b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ba456b-3585-4d7c-824f-7889af6543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2B8EA3D-FED5-4858-A1FB-722DC7F52D54}">
  <ds:schemaRefs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1fba456b-3585-4d7c-824f-7889af654381"/>
    <ds:schemaRef ds:uri="3dcdb0dc-3083-479d-bccb-42b016bdc8bd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BE5041F-EEA4-47A5-9E1A-DABDD8772EC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10976DE-C434-43F4-9236-87E5A36F4F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dcdb0dc-3083-479d-bccb-42b016bdc8bd"/>
    <ds:schemaRef ds:uri="1fba456b-3585-4d7c-824f-7889af65438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1883</TotalTime>
  <Words>994</Words>
  <Application>Microsoft Office PowerPoint</Application>
  <PresentationFormat>Widescreen</PresentationFormat>
  <Paragraphs>140</Paragraphs>
  <Slides>38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Aptos</vt:lpstr>
      <vt:lpstr>Arial</vt:lpstr>
      <vt:lpstr>Arial Black</vt:lpstr>
      <vt:lpstr>Calibri</vt:lpstr>
      <vt:lpstr>Calibri Light</vt:lpstr>
      <vt:lpstr>Montserrat</vt:lpstr>
      <vt:lpstr>1_Office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Help be the answer  to this core question:  What will it take to  saturate our nation with  the gospel through  church multiplication?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Collaborate to saturate invites  us to work and pray for…    Progression Namely, growing health in all four stages of collaboration</vt:lpstr>
      <vt:lpstr>PowerPoint Presentation</vt:lpstr>
      <vt:lpstr>Collaborate to saturate invites us to work and  pray for…    Healthy and effective collaboration in  200 nations  </vt:lpstr>
      <vt:lpstr>Collaborate to saturate invites us to work and  pray for…    Regional support networks  for shared learning and encouragement.  Next global learning community: October 29</vt:lpstr>
      <vt:lpstr>Measurement:  How will we know  how we are doing?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a CRoundtable</dc:title>
  <dc:creator>Murray Moerman</dc:creator>
  <cp:lastModifiedBy>Murray Moerman</cp:lastModifiedBy>
  <cp:revision>202</cp:revision>
  <dcterms:created xsi:type="dcterms:W3CDTF">2024-04-22T21:20:09Z</dcterms:created>
  <dcterms:modified xsi:type="dcterms:W3CDTF">2024-09-22T12:59:51Z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0x010100342C017209EF51498CA459FC378A1DAD</vt:lpwstr>
  </property>
</Properties>
</file>